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4" r:id="rId6"/>
    <p:sldMasterId id="2147484232" r:id="rId7"/>
  </p:sldMasterIdLst>
  <p:notesMasterIdLst>
    <p:notesMasterId r:id="rId40"/>
  </p:notesMasterIdLst>
  <p:handoutMasterIdLst>
    <p:handoutMasterId r:id="rId41"/>
  </p:handoutMasterIdLst>
  <p:sldIdLst>
    <p:sldId id="451" r:id="rId8"/>
    <p:sldId id="346" r:id="rId9"/>
    <p:sldId id="349" r:id="rId10"/>
    <p:sldId id="421" r:id="rId11"/>
    <p:sldId id="422" r:id="rId12"/>
    <p:sldId id="461" r:id="rId13"/>
    <p:sldId id="466" r:id="rId14"/>
    <p:sldId id="467" r:id="rId15"/>
    <p:sldId id="470" r:id="rId16"/>
    <p:sldId id="471" r:id="rId17"/>
    <p:sldId id="472" r:id="rId18"/>
    <p:sldId id="500" r:id="rId19"/>
    <p:sldId id="501" r:id="rId20"/>
    <p:sldId id="475" r:id="rId21"/>
    <p:sldId id="476" r:id="rId22"/>
    <p:sldId id="484" r:id="rId23"/>
    <p:sldId id="485" r:id="rId24"/>
    <p:sldId id="486" r:id="rId25"/>
    <p:sldId id="487" r:id="rId26"/>
    <p:sldId id="490" r:id="rId27"/>
    <p:sldId id="489" r:id="rId28"/>
    <p:sldId id="491" r:id="rId29"/>
    <p:sldId id="494" r:id="rId30"/>
    <p:sldId id="499" r:id="rId31"/>
    <p:sldId id="502" r:id="rId32"/>
    <p:sldId id="503" r:id="rId33"/>
    <p:sldId id="505" r:id="rId34"/>
    <p:sldId id="506" r:id="rId35"/>
    <p:sldId id="507" r:id="rId36"/>
    <p:sldId id="508" r:id="rId37"/>
    <p:sldId id="509" r:id="rId38"/>
    <p:sldId id="51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44ED2E-85FF-46E0-9DE4-31D87DB36A96}">
          <p14:sldIdLst>
            <p14:sldId id="451"/>
          </p14:sldIdLst>
        </p14:section>
        <p14:section name="Introduction" id="{C9C9F76A-13C8-48BC-801C-BE4EBA69DDDF}">
          <p14:sldIdLst>
            <p14:sldId id="346"/>
            <p14:sldId id="349"/>
          </p14:sldIdLst>
        </p14:section>
        <p14:section name="Data estate section - SS 2017" id="{75EB91FF-F6F4-45FB-9DA0-B10824B640E5}">
          <p14:sldIdLst>
            <p14:sldId id="421"/>
            <p14:sldId id="422"/>
          </p14:sldIdLst>
        </p14:section>
        <p14:section name="SS 2017 features" id="{A4FDDABE-46BC-4434-9D1A-2EDB3059A1BA}">
          <p14:sldIdLst>
            <p14:sldId id="461"/>
            <p14:sldId id="466"/>
            <p14:sldId id="467"/>
            <p14:sldId id="470"/>
            <p14:sldId id="471"/>
            <p14:sldId id="472"/>
            <p14:sldId id="500"/>
            <p14:sldId id="501"/>
            <p14:sldId id="475"/>
            <p14:sldId id="476"/>
            <p14:sldId id="484"/>
            <p14:sldId id="485"/>
            <p14:sldId id="486"/>
            <p14:sldId id="487"/>
            <p14:sldId id="490"/>
            <p14:sldId id="489"/>
            <p14:sldId id="491"/>
            <p14:sldId id="494"/>
            <p14:sldId id="499"/>
            <p14:sldId id="502"/>
            <p14:sldId id="503"/>
            <p14:sldId id="505"/>
            <p14:sldId id="506"/>
            <p14:sldId id="507"/>
            <p14:sldId id="508"/>
            <p14:sldId id="509"/>
            <p14:sldId id="510"/>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Nick Dwyer" initials="ND" lastIdx="30" clrIdx="6">
    <p:extLst/>
  </p:cmAuthor>
  <p:cmAuthor id="1" name="Abby Breckenridge" initials="AB" lastIdx="90" clrIdx="0"/>
  <p:cmAuthor id="8" name="Daniel Schmeichler" initials="DS" lastIdx="1" clrIdx="7">
    <p:extLst/>
  </p:cmAuthor>
  <p:cmAuthor id="2" name="Debbi Lyons" initials="DL" lastIdx="103" clrIdx="1"/>
  <p:cmAuthor id="3" name=" " initials="" lastIdx="235" clrIdx="2">
    <p:extLst/>
  </p:cmAuthor>
  <p:cmAuthor id="4" name="Daniel Schmeichler" initials="DES" lastIdx="15" clrIdx="3">
    <p:extLst/>
  </p:cmAuthor>
  <p:cmAuthor id="5" name="Daniel Schmeichler" initials="DES [2]" lastIdx="1" clrIdx="4">
    <p:extLst/>
  </p:cmAuthor>
  <p:cmAuthor id="6" name="Thad Allen" initials="TA" lastIdx="3"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1FB"/>
    <a:srgbClr val="0078D7"/>
    <a:srgbClr val="005291"/>
    <a:srgbClr val="0055A2"/>
    <a:srgbClr val="BEDCF5"/>
    <a:srgbClr val="3E9AE1"/>
    <a:srgbClr val="40587B"/>
    <a:srgbClr val="70C7FF"/>
    <a:srgbClr val="01188F"/>
    <a:srgbClr val="00B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721" autoAdjust="0"/>
  </p:normalViewPr>
  <p:slideViewPr>
    <p:cSldViewPr snapToGrid="0">
      <p:cViewPr varScale="1">
        <p:scale>
          <a:sx n="73" d="100"/>
          <a:sy n="73" d="100"/>
        </p:scale>
        <p:origin x="2694" y="7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E-2"/>
          <c:y val="0"/>
          <c:w val="0.96449891820954803"/>
          <c:h val="0.86714069950956296"/>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extLst>
              <c:ext xmlns:c16="http://schemas.microsoft.com/office/drawing/2014/chart" uri="{C3380CC4-5D6E-409C-BE32-E72D297353CC}">
                <c16:uniqueId val="{00000004-5981-4365-BFD2-F3D2B208F74F}"/>
              </c:ext>
            </c:extLst>
          </c:dPt>
          <c:dLbls>
            <c:dLbl>
              <c:idx val="0"/>
              <c:tx>
                <c:rich>
                  <a:bodyPr/>
                  <a:lstStyle/>
                  <a:p>
                    <a:r>
                      <a:rPr lang="en-US" altLang="zh-TW" sz="2000" b="1">
                        <a:solidFill>
                          <a:schemeClr val="tx1"/>
                        </a:solidFill>
                        <a:latin typeface="Segoe UI" panose="020B0502040204020203" pitchFamily="34" charset="0"/>
                        <a:ea typeface="Segoe UI" panose="020B0502040204020203" pitchFamily="34" charset="0"/>
                        <a:cs typeface="Segoe UI" panose="020B0502040204020203" pitchFamily="34" charset="0"/>
                      </a:rPr>
                      <a:t>67</a:t>
                    </a:r>
                    <a:br>
                      <a:rPr lang="en-US" altLang="zh-TW" sz="2000" b="1">
                        <a:solidFill>
                          <a:schemeClr val="tx1"/>
                        </a:solidFill>
                        <a:latin typeface="Segoe UI" panose="020B0502040204020203" pitchFamily="34" charset="0"/>
                        <a:ea typeface="Segoe UI" panose="020B0502040204020203" pitchFamily="34" charset="0"/>
                        <a:cs typeface="Segoe UI" panose="020B0502040204020203" pitchFamily="34" charset="0"/>
                      </a:rPr>
                    </a:br>
                    <a:r>
                      <a:rPr lang="zh-TW" altLang="en-US" sz="1000" b="0">
                        <a:solidFill>
                          <a:schemeClr val="tx1"/>
                        </a:solidFill>
                        <a:latin typeface="Segoe UI" panose="020B0502040204020203" pitchFamily="34" charset="0"/>
                        <a:ea typeface="Segoe UI" panose="020B0502040204020203" pitchFamily="34" charset="0"/>
                        <a:cs typeface="Segoe UI" panose="020B0502040204020203" pitchFamily="34" charset="0"/>
                      </a:rPr>
                      <a:t>年</a:t>
                    </a:r>
                    <a:endParaRPr lang="zh-TW" altLang="en-US" sz="1000" b="0">
                      <a:solidFill>
                        <a:schemeClr val="tx1"/>
                      </a:solidFill>
                      <a:latin typeface="Segoe UI Semibold" panose="020B0702040204020203" pitchFamily="34" charset="0"/>
                      <a:cs typeface="Segoe UI Semibold" panose="020B0702040204020203" pitchFamily="34" charset="0"/>
                    </a:endParaRP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5CE-48C6-938A-70A456E0ADCE}"/>
                </c:ext>
              </c:extLst>
            </c:dLbl>
            <c:dLbl>
              <c:idx val="6"/>
              <c:tx>
                <c:rich>
                  <a:bodyPr/>
                  <a:lstStyle/>
                  <a:p>
                    <a:r>
                      <a:rPr lang="en-US" altLang="zh-TW" sz="2000" b="1">
                        <a:solidFill>
                          <a:schemeClr val="tx1"/>
                        </a:solidFill>
                        <a:latin typeface="Segoe UI" panose="020B0502040204020203" pitchFamily="34" charset="0"/>
                        <a:ea typeface="Segoe UI" panose="020B0502040204020203" pitchFamily="34" charset="0"/>
                        <a:cs typeface="Segoe UI" panose="020B0502040204020203" pitchFamily="34" charset="0"/>
                      </a:rPr>
                      <a:t>25</a:t>
                    </a:r>
                  </a:p>
                  <a:p>
                    <a:r>
                      <a:rPr lang="zh-TW" alt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年</a:t>
                    </a:r>
                    <a:endParaRPr lang="zh-TW" altLang="en-US" sz="1000">
                      <a:solidFill>
                        <a:schemeClr val="tx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altLang="zh-TW" sz="2000" b="1">
                        <a:solidFill>
                          <a:schemeClr val="tx1"/>
                        </a:solidFill>
                        <a:latin typeface="Segoe UI" panose="020B0502040204020203" pitchFamily="34" charset="0"/>
                        <a:ea typeface="Segoe UI" panose="020B0502040204020203" pitchFamily="34" charset="0"/>
                        <a:cs typeface="Segoe UI" panose="020B0502040204020203" pitchFamily="34" charset="0"/>
                      </a:rPr>
                      <a:t>15</a:t>
                    </a:r>
                  </a:p>
                  <a:p>
                    <a:r>
                      <a:rPr lang="zh-TW" alt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年</a:t>
                    </a:r>
                    <a:endParaRPr lang="zh-TW" altLang="en-US" sz="1000" b="1">
                      <a:solidFill>
                        <a:schemeClr val="tx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2"/>
                    </a:solidFill>
                    <a:latin typeface="Segoe UI" panose="020B0502040204020203" pitchFamily="34" charset="0"/>
                    <a:ea typeface="Segoe UI" panose="020B0502040204020203" pitchFamily="34" charset="0"/>
                    <a:cs typeface="Segoe UI" panose="020B0502040204020203" pitchFamily="34" charset="0"/>
                  </a:defRPr>
                </a:pPr>
                <a:endParaRPr lang="zh-TW"/>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2130002552"/>
        <c:axId val="2128134168"/>
      </c:barChart>
      <c:catAx>
        <c:axId val="-2130002552"/>
        <c:scaling>
          <c:orientation val="minMax"/>
        </c:scaling>
        <c:delete val="0"/>
        <c:axPos val="b"/>
        <c:numFmt formatCode="General" sourceLinked="1"/>
        <c:majorTickMark val="none"/>
        <c:minorTickMark val="none"/>
        <c:tickLblPos val="nextTo"/>
        <c:spPr>
          <a:ln>
            <a:solidFill>
              <a:schemeClr val="bg2"/>
            </a:solidFill>
          </a:ln>
        </c:spPr>
        <c:txPr>
          <a:bodyPr rot="-60000000" vert="horz"/>
          <a:lstStyle/>
          <a:p>
            <a:pPr>
              <a:defRPr sz="1200">
                <a:solidFill>
                  <a:schemeClr val="bg2"/>
                </a:solidFill>
              </a:defRPr>
            </a:pPr>
            <a:endParaRPr lang="zh-TW"/>
          </a:p>
        </c:txPr>
        <c:crossAx val="2128134168"/>
        <c:crosses val="autoZero"/>
        <c:auto val="1"/>
        <c:lblAlgn val="ctr"/>
        <c:lblOffset val="100"/>
        <c:noMultiLvlLbl val="0"/>
      </c:catAx>
      <c:valAx>
        <c:axId val="2128134168"/>
        <c:scaling>
          <c:orientation val="minMax"/>
          <c:max val="6"/>
        </c:scaling>
        <c:delete val="1"/>
        <c:axPos val="l"/>
        <c:numFmt formatCode="General" sourceLinked="1"/>
        <c:majorTickMark val="out"/>
        <c:minorTickMark val="none"/>
        <c:tickLblPos val="nextTo"/>
        <c:crossAx val="-213000255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0.44800605754669398"/>
          <c:w val="0.65969385040175499"/>
          <c:h val="0.31091183169241599"/>
        </c:manualLayout>
      </c:layout>
      <c:barChart>
        <c:barDir val="col"/>
        <c:grouping val="clustered"/>
        <c:varyColors val="0"/>
        <c:ser>
          <c:idx val="0"/>
          <c:order val="0"/>
          <c:tx>
            <c:strRef>
              <c:f>Sheet1!$B$1</c:f>
              <c:strCache>
                <c:ptCount val="1"/>
                <c:pt idx="0">
                  <c:v>SQL Server</c:v>
                </c:pt>
              </c:strCache>
            </c:strRef>
          </c:tx>
          <c:spPr>
            <a:solidFill>
              <a:srgbClr val="FF0000"/>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1-B2C3-41B8-AEE1-F61CF9ED68C7}"/>
              </c:ext>
            </c:extLst>
          </c:dPt>
          <c:dPt>
            <c:idx val="1"/>
            <c:invertIfNegative val="0"/>
            <c:bubble3D val="0"/>
            <c:spPr>
              <a:solidFill>
                <a:srgbClr val="FF0000"/>
              </a:solidFill>
              <a:ln>
                <a:noFill/>
              </a:ln>
              <a:effectLst/>
            </c:spPr>
            <c:extLst>
              <c:ext xmlns:c16="http://schemas.microsoft.com/office/drawing/2014/chart" uri="{C3380CC4-5D6E-409C-BE32-E72D297353CC}">
                <c16:uniqueId val="{00000003-B2C3-41B8-AEE1-F61CF9ED68C7}"/>
              </c:ext>
            </c:extLst>
          </c:dPt>
          <c:dPt>
            <c:idx val="2"/>
            <c:invertIfNegative val="0"/>
            <c:bubble3D val="0"/>
            <c:spPr>
              <a:solidFill>
                <a:srgbClr val="FF0000"/>
              </a:solidFill>
              <a:ln>
                <a:noFill/>
              </a:ln>
              <a:effectLst/>
            </c:spPr>
            <c:extLst>
              <c:ext xmlns:c16="http://schemas.microsoft.com/office/drawing/2014/chart" uri="{C3380CC4-5D6E-409C-BE32-E72D297353CC}">
                <c16:uniqueId val="{00000005-B2C3-41B8-AEE1-F61CF9ED68C7}"/>
              </c:ext>
            </c:extLst>
          </c:dPt>
          <c:dPt>
            <c:idx val="3"/>
            <c:invertIfNegative val="0"/>
            <c:bubble3D val="0"/>
            <c:spPr>
              <a:solidFill>
                <a:srgbClr val="FF0000"/>
              </a:solidFill>
              <a:ln>
                <a:noFill/>
              </a:ln>
              <a:effectLst/>
            </c:spPr>
            <c:extLst>
              <c:ext xmlns:c16="http://schemas.microsoft.com/office/drawing/2014/chart" uri="{C3380CC4-5D6E-409C-BE32-E72D297353CC}">
                <c16:uniqueId val="{00000007-B2C3-41B8-AEE1-F61CF9ED68C7}"/>
              </c:ext>
            </c:extLst>
          </c:dPt>
          <c:dPt>
            <c:idx val="4"/>
            <c:invertIfNegative val="0"/>
            <c:bubble3D val="0"/>
            <c:spPr>
              <a:solidFill>
                <a:srgbClr val="FF0000"/>
              </a:solidFill>
              <a:ln>
                <a:noFill/>
              </a:ln>
              <a:effectLst/>
            </c:spPr>
            <c:extLst>
              <c:ext xmlns:c16="http://schemas.microsoft.com/office/drawing/2014/chart" uri="{C3380CC4-5D6E-409C-BE32-E72D297353CC}">
                <c16:uniqueId val="{00000009-B2C3-41B8-AEE1-F61CF9ED68C7}"/>
              </c:ext>
            </c:extLst>
          </c:dPt>
          <c:dPt>
            <c:idx val="5"/>
            <c:invertIfNegative val="0"/>
            <c:bubble3D val="0"/>
            <c:spPr>
              <a:solidFill>
                <a:srgbClr val="FF0000"/>
              </a:solidFill>
              <a:ln>
                <a:noFill/>
              </a:ln>
              <a:effectLst/>
            </c:spPr>
            <c:extLst>
              <c:ext xmlns:c16="http://schemas.microsoft.com/office/drawing/2014/chart" uri="{C3380CC4-5D6E-409C-BE32-E72D297353CC}">
                <c16:uniqueId val="{0000000B-B2C3-41B8-AEE1-F61CF9ED68C7}"/>
              </c:ext>
            </c:extLst>
          </c:dPt>
          <c:cat>
            <c:strRef>
              <c:f>Sheet1!$A$2:$A$7</c:f>
              <c:strCache>
                <c:ptCount val="6"/>
                <c:pt idx="0">
                  <c:v>SQL Server</c:v>
                </c:pt>
                <c:pt idx="1">
                  <c:v>SAP HANA</c:v>
                </c:pt>
                <c:pt idx="2">
                  <c:v>PostgreSQL</c:v>
                </c:pt>
                <c:pt idx="3">
                  <c:v>IBM DB2</c:v>
                </c:pt>
                <c:pt idx="4">
                  <c:v>Oracle</c:v>
                </c:pt>
                <c:pt idx="5">
                  <c:v>MySQL</c:v>
                </c:pt>
              </c:strCache>
            </c:strRef>
          </c:cat>
          <c:val>
            <c:numRef>
              <c:f>Sheet1!$B$2:$B$7</c:f>
              <c:numCache>
                <c:formatCode>General</c:formatCode>
                <c:ptCount val="6"/>
                <c:pt idx="0">
                  <c:v>16</c:v>
                </c:pt>
                <c:pt idx="1">
                  <c:v>29</c:v>
                </c:pt>
                <c:pt idx="2">
                  <c:v>43</c:v>
                </c:pt>
                <c:pt idx="3">
                  <c:v>61</c:v>
                </c:pt>
                <c:pt idx="4">
                  <c:v>200</c:v>
                </c:pt>
                <c:pt idx="5">
                  <c:v>393</c:v>
                </c:pt>
              </c:numCache>
            </c:numRef>
          </c:val>
          <c:extLst>
            <c:ext xmlns:c16="http://schemas.microsoft.com/office/drawing/2014/chart" uri="{C3380CC4-5D6E-409C-BE32-E72D297353CC}">
              <c16:uniqueId val="{0000000C-B2C3-41B8-AEE1-F61CF9ED68C7}"/>
            </c:ext>
          </c:extLst>
        </c:ser>
        <c:dLbls>
          <c:showLegendKey val="0"/>
          <c:showVal val="0"/>
          <c:showCatName val="0"/>
          <c:showSerName val="0"/>
          <c:showPercent val="0"/>
          <c:showBubbleSize val="0"/>
        </c:dLbls>
        <c:gapWidth val="219"/>
        <c:overlap val="-27"/>
        <c:axId val="-2140560600"/>
        <c:axId val="-2140675320"/>
      </c:barChart>
      <c:catAx>
        <c:axId val="-2140560600"/>
        <c:scaling>
          <c:orientation val="minMax"/>
        </c:scaling>
        <c:delete val="1"/>
        <c:axPos val="b"/>
        <c:numFmt formatCode="General" sourceLinked="1"/>
        <c:majorTickMark val="none"/>
        <c:minorTickMark val="none"/>
        <c:tickLblPos val="low"/>
        <c:crossAx val="-2140675320"/>
        <c:crosses val="autoZero"/>
        <c:auto val="1"/>
        <c:lblAlgn val="ctr"/>
        <c:lblOffset val="100"/>
        <c:noMultiLvlLbl val="0"/>
      </c:catAx>
      <c:valAx>
        <c:axId val="-2140675320"/>
        <c:scaling>
          <c:orientation val="minMax"/>
          <c:max val="150"/>
        </c:scaling>
        <c:delete val="0"/>
        <c:axPos val="l"/>
        <c:majorGridlines>
          <c:spPr>
            <a:ln w="9525" cap="flat" cmpd="sng" algn="ctr">
              <a:solidFill>
                <a:srgbClr val="0070B7"/>
              </a:solidFill>
              <a:round/>
            </a:ln>
            <a:effectLst/>
          </c:spPr>
        </c:majorGridlines>
        <c:title>
          <c:tx>
            <c:rich>
              <a:bodyPr rot="-5400000" spcFirstLastPara="1" vertOverflow="ellipsis" vert="horz" wrap="square" anchor="ctr" anchorCtr="1"/>
              <a:lstStyle/>
              <a:p>
                <a:pPr>
                  <a:defRPr sz="800" b="0" i="0" u="none" strike="noStrike" kern="1200" baseline="0">
                    <a:solidFill>
                      <a:schemeClr val="bg1"/>
                    </a:solidFill>
                    <a:latin typeface="+mn-lt"/>
                    <a:ea typeface="+mn-ea"/>
                    <a:cs typeface="+mn-cs"/>
                  </a:defRPr>
                </a:pPr>
                <a:r>
                  <a:rPr lang="zh-TW" altLang="en-US" sz="800" b="0" i="0" baseline="0" dirty="0">
                    <a:solidFill>
                      <a:schemeClr val="bg1"/>
                    </a:solidFill>
                    <a:effectLst/>
                  </a:rPr>
                  <a:t>弱點數</a:t>
                </a:r>
                <a:br>
                  <a:rPr lang="en-US" sz="800" b="0" i="0" baseline="0" dirty="0">
                    <a:solidFill>
                      <a:schemeClr val="bg1"/>
                    </a:solidFill>
                    <a:effectLst/>
                  </a:rPr>
                </a:br>
                <a:r>
                  <a:rPr lang="en-US" sz="800" b="0" i="0" baseline="0" dirty="0">
                    <a:solidFill>
                      <a:schemeClr val="bg1"/>
                    </a:solidFill>
                    <a:effectLst/>
                  </a:rPr>
                  <a:t>(2010-2016)</a:t>
                </a:r>
                <a:endParaRPr lang="en-US" sz="800" b="0" dirty="0">
                  <a:solidFill>
                    <a:schemeClr val="bg1"/>
                  </a:solidFill>
                  <a:effectLst/>
                </a:endParaRPr>
              </a:p>
            </c:rich>
          </c:tx>
          <c:layout>
            <c:manualLayout>
              <c:xMode val="edge"/>
              <c:yMode val="edge"/>
              <c:x val="0.10913208286871495"/>
              <c:y val="0.43021509822269616"/>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bg1"/>
                </a:solidFill>
                <a:latin typeface="+mn-lt"/>
                <a:ea typeface="+mn-ea"/>
                <a:cs typeface="+mn-cs"/>
              </a:defRPr>
            </a:pPr>
            <a:endParaRPr lang="zh-TW"/>
          </a:p>
        </c:txPr>
        <c:crossAx val="-2140560600"/>
        <c:crosses val="autoZero"/>
        <c:crossBetween val="between"/>
        <c:majorUnit val="50"/>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EA6FE9-3B3B-4E2D-BDAC-EF194211460D}" type="doc">
      <dgm:prSet loTypeId="urn:microsoft.com/office/officeart/2005/8/layout/chevron1" loCatId="process" qsTypeId="urn:microsoft.com/office/officeart/2005/8/quickstyle/simple1" qsCatId="simple" csTypeId="urn:microsoft.com/office/officeart/2005/8/colors/accent1_2" csCatId="accent1" phldr="1"/>
      <dgm:spPr/>
    </dgm:pt>
    <dgm:pt modelId="{3789A973-32D3-4E2B-BCD8-870CDB68CB7E}">
      <dgm:prSet phldrT="[Text]"/>
      <dgm:spPr>
        <a:solidFill>
          <a:schemeClr val="accent5">
            <a:lumMod val="75000"/>
          </a:schemeClr>
        </a:solidFill>
      </dgm:spPr>
      <dgm:t>
        <a:bodyPr/>
        <a:lstStyle/>
        <a:p>
          <a:r>
            <a:rPr lang="zh-TW" altLang="en-US" dirty="0"/>
            <a:t>最佳化</a:t>
          </a:r>
          <a:endParaRPr lang="en-US" dirty="0"/>
        </a:p>
      </dgm:t>
    </dgm:pt>
    <dgm:pt modelId="{576B26C5-2DFA-4E20-970F-9274CA452101}" type="parTrans" cxnId="{1B603816-3068-44A8-890B-65AE5178BB91}">
      <dgm:prSet/>
      <dgm:spPr/>
      <dgm:t>
        <a:bodyPr/>
        <a:lstStyle/>
        <a:p>
          <a:endParaRPr lang="en-US"/>
        </a:p>
      </dgm:t>
    </dgm:pt>
    <dgm:pt modelId="{621C35A6-3116-4064-99AF-9BD8D0583548}" type="sibTrans" cxnId="{1B603816-3068-44A8-890B-65AE5178BB91}">
      <dgm:prSet/>
      <dgm:spPr/>
      <dgm:t>
        <a:bodyPr/>
        <a:lstStyle/>
        <a:p>
          <a:endParaRPr lang="en-US"/>
        </a:p>
      </dgm:t>
    </dgm:pt>
    <dgm:pt modelId="{4621DF04-C6E2-40EF-A3F9-B282A18CA29D}">
      <dgm:prSet phldrT="[Text]"/>
      <dgm:spPr>
        <a:solidFill>
          <a:schemeClr val="accent6">
            <a:lumMod val="75000"/>
          </a:schemeClr>
        </a:solidFill>
      </dgm:spPr>
      <dgm:t>
        <a:bodyPr/>
        <a:lstStyle/>
        <a:p>
          <a:r>
            <a:rPr lang="zh-TW" altLang="en-US" dirty="0"/>
            <a:t>執行</a:t>
          </a:r>
          <a:endParaRPr lang="en-US" dirty="0"/>
        </a:p>
      </dgm:t>
    </dgm:pt>
    <dgm:pt modelId="{6C306ED0-F399-430B-AD70-2DAA5BB0D50C}" type="parTrans" cxnId="{9A251D86-C417-4F37-B171-588DD1C6BC89}">
      <dgm:prSet/>
      <dgm:spPr/>
      <dgm:t>
        <a:bodyPr/>
        <a:lstStyle/>
        <a:p>
          <a:endParaRPr lang="en-US"/>
        </a:p>
      </dgm:t>
    </dgm:pt>
    <dgm:pt modelId="{F5C6648E-2F90-4142-A9F9-5C716FF5884B}" type="sibTrans" cxnId="{9A251D86-C417-4F37-B171-588DD1C6BC89}">
      <dgm:prSet/>
      <dgm:spPr/>
      <dgm:t>
        <a:bodyPr/>
        <a:lstStyle/>
        <a:p>
          <a:endParaRPr lang="en-US"/>
        </a:p>
      </dgm:t>
    </dgm:pt>
    <dgm:pt modelId="{0956B413-D229-45E9-80FE-792EF386EAE3}" type="pres">
      <dgm:prSet presAssocID="{7BEA6FE9-3B3B-4E2D-BDAC-EF194211460D}" presName="Name0" presStyleCnt="0">
        <dgm:presLayoutVars>
          <dgm:dir/>
          <dgm:animLvl val="lvl"/>
          <dgm:resizeHandles val="exact"/>
        </dgm:presLayoutVars>
      </dgm:prSet>
      <dgm:spPr/>
    </dgm:pt>
    <dgm:pt modelId="{95C6F7BD-48C2-4E55-AABB-67D8340D5B5F}" type="pres">
      <dgm:prSet presAssocID="{3789A973-32D3-4E2B-BCD8-870CDB68CB7E}" presName="parTxOnly" presStyleLbl="node1" presStyleIdx="0" presStyleCnt="2">
        <dgm:presLayoutVars>
          <dgm:chMax val="0"/>
          <dgm:chPref val="0"/>
          <dgm:bulletEnabled val="1"/>
        </dgm:presLayoutVars>
      </dgm:prSet>
      <dgm:spPr/>
    </dgm:pt>
    <dgm:pt modelId="{32631FE5-8702-4673-8852-706FA598D4D7}" type="pres">
      <dgm:prSet presAssocID="{621C35A6-3116-4064-99AF-9BD8D0583548}" presName="parTxOnlySpace" presStyleCnt="0"/>
      <dgm:spPr/>
    </dgm:pt>
    <dgm:pt modelId="{72B71DDE-7E1D-4C1D-A8D3-90C5DB437138}" type="pres">
      <dgm:prSet presAssocID="{4621DF04-C6E2-40EF-A3F9-B282A18CA29D}" presName="parTxOnly" presStyleLbl="node1" presStyleIdx="1" presStyleCnt="2">
        <dgm:presLayoutVars>
          <dgm:chMax val="0"/>
          <dgm:chPref val="0"/>
          <dgm:bulletEnabled val="1"/>
        </dgm:presLayoutVars>
      </dgm:prSet>
      <dgm:spPr/>
    </dgm:pt>
  </dgm:ptLst>
  <dgm:cxnLst>
    <dgm:cxn modelId="{76356605-3128-49C6-9E81-92EDB5C2D035}" type="presOf" srcId="{7BEA6FE9-3B3B-4E2D-BDAC-EF194211460D}" destId="{0956B413-D229-45E9-80FE-792EF386EAE3}" srcOrd="0" destOrd="0" presId="urn:microsoft.com/office/officeart/2005/8/layout/chevron1"/>
    <dgm:cxn modelId="{1B603816-3068-44A8-890B-65AE5178BB91}" srcId="{7BEA6FE9-3B3B-4E2D-BDAC-EF194211460D}" destId="{3789A973-32D3-4E2B-BCD8-870CDB68CB7E}" srcOrd="0" destOrd="0" parTransId="{576B26C5-2DFA-4E20-970F-9274CA452101}" sibTransId="{621C35A6-3116-4064-99AF-9BD8D0583548}"/>
    <dgm:cxn modelId="{9A251D86-C417-4F37-B171-588DD1C6BC89}" srcId="{7BEA6FE9-3B3B-4E2D-BDAC-EF194211460D}" destId="{4621DF04-C6E2-40EF-A3F9-B282A18CA29D}" srcOrd="1" destOrd="0" parTransId="{6C306ED0-F399-430B-AD70-2DAA5BB0D50C}" sibTransId="{F5C6648E-2F90-4142-A9F9-5C716FF5884B}"/>
    <dgm:cxn modelId="{7C2514CF-6FC0-477E-B4E3-7FCDB48E02DD}" type="presOf" srcId="{4621DF04-C6E2-40EF-A3F9-B282A18CA29D}" destId="{72B71DDE-7E1D-4C1D-A8D3-90C5DB437138}" srcOrd="0" destOrd="0" presId="urn:microsoft.com/office/officeart/2005/8/layout/chevron1"/>
    <dgm:cxn modelId="{E82889E6-5D6D-40FE-BBB0-61FFDE66286E}" type="presOf" srcId="{3789A973-32D3-4E2B-BCD8-870CDB68CB7E}" destId="{95C6F7BD-48C2-4E55-AABB-67D8340D5B5F}" srcOrd="0" destOrd="0" presId="urn:microsoft.com/office/officeart/2005/8/layout/chevron1"/>
    <dgm:cxn modelId="{58F0DA57-3D37-4661-B8F3-227F6A878952}" type="presParOf" srcId="{0956B413-D229-45E9-80FE-792EF386EAE3}" destId="{95C6F7BD-48C2-4E55-AABB-67D8340D5B5F}" srcOrd="0" destOrd="0" presId="urn:microsoft.com/office/officeart/2005/8/layout/chevron1"/>
    <dgm:cxn modelId="{1B8E2ED5-6B87-4516-93D2-6D85987977B3}" type="presParOf" srcId="{0956B413-D229-45E9-80FE-792EF386EAE3}" destId="{32631FE5-8702-4673-8852-706FA598D4D7}" srcOrd="1" destOrd="0" presId="urn:microsoft.com/office/officeart/2005/8/layout/chevron1"/>
    <dgm:cxn modelId="{19F2D6F8-FE0D-4656-9EBF-BD85273957D8}" type="presParOf" srcId="{0956B413-D229-45E9-80FE-792EF386EAE3}" destId="{72B71DDE-7E1D-4C1D-A8D3-90C5DB437138}" srcOrd="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6F7BD-48C2-4E55-AABB-67D8340D5B5F}">
      <dsp:nvSpPr>
        <dsp:cNvPr id="0" name=""/>
        <dsp:cNvSpPr/>
      </dsp:nvSpPr>
      <dsp:spPr>
        <a:xfrm>
          <a:off x="1975" y="95654"/>
          <a:ext cx="1181148" cy="472459"/>
        </a:xfrm>
        <a:prstGeom prst="chevron">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TW" altLang="en-US" sz="1600" kern="1200" dirty="0"/>
            <a:t>最佳化</a:t>
          </a:r>
          <a:endParaRPr lang="en-US" sz="1600" kern="1200" dirty="0"/>
        </a:p>
      </dsp:txBody>
      <dsp:txXfrm>
        <a:off x="238205" y="95654"/>
        <a:ext cx="708689" cy="472459"/>
      </dsp:txXfrm>
    </dsp:sp>
    <dsp:sp modelId="{72B71DDE-7E1D-4C1D-A8D3-90C5DB437138}">
      <dsp:nvSpPr>
        <dsp:cNvPr id="0" name=""/>
        <dsp:cNvSpPr/>
      </dsp:nvSpPr>
      <dsp:spPr>
        <a:xfrm>
          <a:off x="1065009" y="95654"/>
          <a:ext cx="1181148" cy="472459"/>
        </a:xfrm>
        <a:prstGeom prst="chevron">
          <a:avLst/>
        </a:prstGeom>
        <a:solidFill>
          <a:schemeClr val="accent6">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TW" altLang="en-US" sz="1600" kern="1200" dirty="0"/>
            <a:t>執行</a:t>
          </a:r>
          <a:endParaRPr lang="en-US" sz="1600" kern="1200" dirty="0"/>
        </a:p>
      </dsp:txBody>
      <dsp:txXfrm>
        <a:off x="1301239" y="95654"/>
        <a:ext cx="708689" cy="4724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9C59AB-7F13-45AB-9530-0F13C5B00D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7EF27C9-5F97-41AF-8DA9-F5F0CB40CE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F37654-ACEE-4C4C-8915-70AFFCAED793}" type="datetimeFigureOut">
              <a:rPr lang="en-US" smtClean="0"/>
              <a:t>1/6/2018</a:t>
            </a:fld>
            <a:endParaRPr lang="en-US"/>
          </a:p>
        </p:txBody>
      </p:sp>
      <p:sp>
        <p:nvSpPr>
          <p:cNvPr id="4" name="Footer Placeholder 3">
            <a:extLst>
              <a:ext uri="{FF2B5EF4-FFF2-40B4-BE49-F238E27FC236}">
                <a16:creationId xmlns:a16="http://schemas.microsoft.com/office/drawing/2014/main" id="{6BC91143-DC44-4650-88BC-E5E7BD08CB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32DEB9-F92A-4FDF-8A40-DD52C8EFF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3C072D-B21A-46BC-BF7B-3EDC96FCE862}" type="slidenum">
              <a:rPr lang="en-US" smtClean="0"/>
              <a:t>‹#›</a:t>
            </a:fld>
            <a:endParaRPr lang="en-US"/>
          </a:p>
        </p:txBody>
      </p:sp>
    </p:spTree>
    <p:extLst>
      <p:ext uri="{BB962C8B-B14F-4D97-AF65-F5344CB8AC3E}">
        <p14:creationId xmlns:p14="http://schemas.microsoft.com/office/powerpoint/2010/main" val="517137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CA0D8-4B08-425D-A5C9-36D6359C8FF8}" type="datetimeFigureOut">
              <a:rPr lang="en-US" smtClean="0"/>
              <a:t>1/6/2018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80E2B-B978-4B3B-B24B-28D259BA0D9F}" type="slidenum">
              <a:rPr lang="en-US" smtClean="0"/>
              <a:t>‹#›</a:t>
            </a:fld>
            <a:endParaRPr lang="en-US"/>
          </a:p>
        </p:txBody>
      </p:sp>
    </p:spTree>
    <p:extLst>
      <p:ext uri="{BB962C8B-B14F-4D97-AF65-F5344CB8AC3E}">
        <p14:creationId xmlns:p14="http://schemas.microsoft.com/office/powerpoint/2010/main" val="95927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1/6/2018 7:54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58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Interleaved execution changes the unidirectional boundary between the optimization and execution phases for a single-query execution and enables plans to adapt based on the revised cardinality estimates. During optimization if we encounter a candidate for interleaved execution, which is currently </a:t>
            </a:r>
            <a:r>
              <a:rPr lang="en-US" altLang="zh-TW" sz="1200" b="1" i="0" kern="1200" dirty="0">
                <a:solidFill>
                  <a:schemeClr val="tx1"/>
                </a:solidFill>
                <a:effectLst/>
                <a:latin typeface="+mn-lt"/>
                <a:ea typeface="+mn-ea"/>
                <a:cs typeface="+mn-cs"/>
              </a:rPr>
              <a:t>multi-statement table valued functions (MSTVFs)</a:t>
            </a:r>
            <a:r>
              <a:rPr lang="en-US" altLang="zh-TW" sz="1200" b="0" i="0" kern="1200" dirty="0">
                <a:solidFill>
                  <a:schemeClr val="tx1"/>
                </a:solidFill>
                <a:effectLst/>
                <a:latin typeface="+mn-lt"/>
                <a:ea typeface="+mn-ea"/>
                <a:cs typeface="+mn-cs"/>
              </a:rPr>
              <a:t>, we will pause optimization, </a:t>
            </a:r>
            <a:r>
              <a:rPr lang="zh-TW" altLang="en-US" sz="1200" b="0" i="0" kern="1200" dirty="0">
                <a:solidFill>
                  <a:schemeClr val="tx1"/>
                </a:solidFill>
                <a:effectLst/>
                <a:latin typeface="+mn-lt"/>
                <a:ea typeface="+mn-ea"/>
                <a:cs typeface="+mn-cs"/>
              </a:rPr>
              <a:t>執行</a:t>
            </a:r>
            <a:r>
              <a:rPr lang="en-US" altLang="zh-TW" sz="1200" b="0" i="0" kern="1200" dirty="0">
                <a:solidFill>
                  <a:schemeClr val="tx1"/>
                </a:solidFill>
                <a:effectLst/>
                <a:latin typeface="+mn-lt"/>
                <a:ea typeface="+mn-ea"/>
                <a:cs typeface="+mn-cs"/>
              </a:rPr>
              <a:t> the applicable subtree, capture accurate cardinality estimates, and then resume optimization for downstream operations</a:t>
            </a:r>
            <a:r>
              <a:rPr lang="en-US" altLang="zh-TW" sz="1200" b="1" i="0" kern="1200" dirty="0">
                <a:solidFill>
                  <a:schemeClr val="tx1"/>
                </a:solidFill>
                <a:effectLst/>
                <a:latin typeface="+mn-lt"/>
                <a:ea typeface="+mn-ea"/>
                <a:cs typeface="+mn-cs"/>
              </a:rPr>
              <a:t>. MSTVFs have a fixed cardinality guess of “100” in SQL Server 2014 and SQL Server 2016, and “1” for earlier versions. </a:t>
            </a:r>
            <a:r>
              <a:rPr lang="en-US" altLang="zh-TW" sz="1200" b="0" i="0" kern="1200" dirty="0">
                <a:solidFill>
                  <a:schemeClr val="tx1"/>
                </a:solidFill>
                <a:effectLst/>
                <a:latin typeface="+mn-lt"/>
                <a:ea typeface="+mn-ea"/>
                <a:cs typeface="+mn-cs"/>
              </a:rPr>
              <a:t>Interleaved execution helps workload performance issues that are due to these fixed cardinality estimates associated with multi-statement table valued functions.</a:t>
            </a:r>
          </a:p>
          <a:p>
            <a:r>
              <a:rPr lang="en-US" altLang="zh-TW" sz="1200" b="0" i="0" kern="1200" dirty="0">
                <a:solidFill>
                  <a:schemeClr val="tx1"/>
                </a:solidFill>
                <a:effectLst/>
                <a:latin typeface="+mn-lt"/>
                <a:ea typeface="+mn-ea"/>
                <a:cs typeface="+mn-cs"/>
              </a:rPr>
              <a:t>The following image depicts a live query statistics </a:t>
            </a:r>
            <a:r>
              <a:rPr lang="en-US" altLang="zh-TW" sz="1200" b="0" i="0" kern="1200" dirty="0" err="1">
                <a:solidFill>
                  <a:schemeClr val="tx1"/>
                </a:solidFill>
                <a:effectLst/>
                <a:latin typeface="+mn-lt"/>
                <a:ea typeface="+mn-ea"/>
                <a:cs typeface="+mn-cs"/>
              </a:rPr>
              <a:t>ouput</a:t>
            </a:r>
            <a:r>
              <a:rPr lang="en-US" altLang="zh-TW" sz="1200" b="0" i="0" kern="1200" dirty="0">
                <a:solidFill>
                  <a:schemeClr val="tx1"/>
                </a:solidFill>
                <a:effectLst/>
                <a:latin typeface="+mn-lt"/>
                <a:ea typeface="+mn-ea"/>
                <a:cs typeface="+mn-cs"/>
              </a:rPr>
              <a:t>, a subset of an overall execution plan that shows the impact of fixed cardinality estimates from MSTVFs. You can see the actual row flow vs. estimated rows. There are three noteworthy areas of the plan (flow is from right to left):</a:t>
            </a:r>
          </a:p>
          <a:p>
            <a:r>
              <a:rPr lang="en-US" altLang="zh-TW" sz="1200" b="0" i="0" kern="1200" dirty="0">
                <a:solidFill>
                  <a:schemeClr val="tx1"/>
                </a:solidFill>
                <a:effectLst/>
                <a:latin typeface="+mn-lt"/>
                <a:ea typeface="+mn-ea"/>
                <a:cs typeface="+mn-cs"/>
              </a:rPr>
              <a:t>The MSTVF Table Scan has a fixed estimate of 100 rows. For this example, however, there are </a:t>
            </a:r>
            <a:r>
              <a:rPr lang="en-US" altLang="zh-TW" sz="1200" b="0" i="1" kern="1200" dirty="0">
                <a:solidFill>
                  <a:schemeClr val="tx1"/>
                </a:solidFill>
                <a:effectLst/>
                <a:latin typeface="+mn-lt"/>
                <a:ea typeface="+mn-ea"/>
                <a:cs typeface="+mn-cs"/>
              </a:rPr>
              <a:t>527,597</a:t>
            </a:r>
            <a:r>
              <a:rPr lang="en-US" altLang="zh-TW" sz="1200" b="0" i="0" kern="1200" dirty="0">
                <a:solidFill>
                  <a:schemeClr val="tx1"/>
                </a:solidFill>
                <a:effectLst/>
                <a:latin typeface="+mn-lt"/>
                <a:ea typeface="+mn-ea"/>
                <a:cs typeface="+mn-cs"/>
              </a:rPr>
              <a:t> rows flowing through this MSTVF Table Scan as seen in Live Query Statistics via the “527597 of 100” actual of estimated – so the fixed estimate is significantly skewed.</a:t>
            </a:r>
          </a:p>
          <a:p>
            <a:r>
              <a:rPr lang="en-US" altLang="zh-TW" sz="1200" b="0" i="0" kern="1200" dirty="0">
                <a:solidFill>
                  <a:schemeClr val="tx1"/>
                </a:solidFill>
                <a:effectLst/>
                <a:latin typeface="+mn-lt"/>
                <a:ea typeface="+mn-ea"/>
                <a:cs typeface="+mn-cs"/>
              </a:rPr>
              <a:t>For the Nested Loops operation, only 100 rows are assumed to be returned by the outer side of the join. Given the high number of rows actually being returned by the MSTVF, you are likely better off with a different join algorithm altogether.</a:t>
            </a:r>
          </a:p>
          <a:p>
            <a:r>
              <a:rPr lang="en-US" altLang="zh-TW" sz="1200" b="0" i="0" kern="1200" dirty="0">
                <a:solidFill>
                  <a:schemeClr val="tx1"/>
                </a:solidFill>
                <a:effectLst/>
                <a:latin typeface="+mn-lt"/>
                <a:ea typeface="+mn-ea"/>
                <a:cs typeface="+mn-cs"/>
              </a:rPr>
              <a:t>For the Hash Match operation, notice the small warning symbol, which in this case is indicating a spill to disk.</a:t>
            </a:r>
          </a:p>
          <a:p>
            <a:r>
              <a:rPr lang="en-US" altLang="zh-TW" sz="1200" b="0" i="0" kern="1200" dirty="0">
                <a:solidFill>
                  <a:schemeClr val="tx1"/>
                </a:solidFill>
                <a:effectLst/>
                <a:latin typeface="+mn-lt"/>
                <a:ea typeface="+mn-ea"/>
                <a:cs typeface="+mn-cs"/>
              </a:rPr>
              <a:t>Contrast the prior plan with the actual plan generated with interleaved execution enabled:</a:t>
            </a:r>
          </a:p>
          <a:p>
            <a:r>
              <a:rPr lang="en-US" altLang="zh-TW" sz="1200" b="0" i="0" kern="1200" dirty="0">
                <a:solidFill>
                  <a:schemeClr val="tx1"/>
                </a:solidFill>
                <a:effectLst/>
                <a:latin typeface="+mn-lt"/>
                <a:ea typeface="+mn-ea"/>
                <a:cs typeface="+mn-cs"/>
              </a:rPr>
              <a:t>Notice that the MSTVF table scan now reflects an accurate cardinality estimate. Also notice the re-ordering of this table scan and the other operations.</a:t>
            </a:r>
          </a:p>
          <a:p>
            <a:r>
              <a:rPr lang="en-US" altLang="zh-TW" sz="1200" b="0" i="0" kern="1200" dirty="0">
                <a:solidFill>
                  <a:schemeClr val="tx1"/>
                </a:solidFill>
                <a:effectLst/>
                <a:latin typeface="+mn-lt"/>
                <a:ea typeface="+mn-ea"/>
                <a:cs typeface="+mn-cs"/>
              </a:rPr>
              <a:t>And regarding join algorithms, we have switched from a Nested Loop operation to a Hash Match operation instead, which is more optimal given the large number of rows involved.</a:t>
            </a:r>
          </a:p>
          <a:p>
            <a:r>
              <a:rPr lang="en-US" altLang="zh-TW" sz="1200" b="0" i="0" kern="1200" dirty="0">
                <a:solidFill>
                  <a:schemeClr val="tx1"/>
                </a:solidFill>
                <a:effectLst/>
                <a:latin typeface="+mn-lt"/>
                <a:ea typeface="+mn-ea"/>
                <a:cs typeface="+mn-cs"/>
              </a:rPr>
              <a:t>Also notice that we no longer have spill-warnings, as we’re granting more memory based on the true row count flowing from the MSTVF table scan.</a:t>
            </a:r>
          </a:p>
          <a:p>
            <a:r>
              <a:rPr lang="en-US" altLang="zh-TW" sz="1200" b="0" i="0" kern="1200" dirty="0">
                <a:solidFill>
                  <a:schemeClr val="tx1"/>
                </a:solidFill>
                <a:effectLst/>
                <a:latin typeface="+mn-lt"/>
                <a:ea typeface="+mn-ea"/>
                <a:cs typeface="+mn-cs"/>
              </a:rPr>
              <a:t>Interleaved execution eligible statements</a:t>
            </a:r>
          </a:p>
          <a:p>
            <a:r>
              <a:rPr lang="en-US" altLang="zh-TW" sz="1200" b="0" i="0" kern="1200" dirty="0">
                <a:solidFill>
                  <a:schemeClr val="tx1"/>
                </a:solidFill>
                <a:effectLst/>
                <a:latin typeface="+mn-lt"/>
                <a:ea typeface="+mn-ea"/>
                <a:cs typeface="+mn-cs"/>
              </a:rPr>
              <a:t>MSTVF referencing statements in interleaved execution must currently be read-only and not part of a data modification operation. Also, the MSTVFs are not be eligible for interleaved execution if they are used on the inside of a CROSS APPLY.</a:t>
            </a:r>
          </a:p>
          <a:p>
            <a:r>
              <a:rPr lang="en-US" altLang="zh-TW" sz="1200" b="0" i="0" kern="1200" dirty="0">
                <a:solidFill>
                  <a:schemeClr val="tx1"/>
                </a:solidFill>
                <a:effectLst/>
                <a:latin typeface="+mn-lt"/>
                <a:ea typeface="+mn-ea"/>
                <a:cs typeface="+mn-cs"/>
              </a:rPr>
              <a:t>Interleaved execution benefits</a:t>
            </a:r>
          </a:p>
          <a:p>
            <a:r>
              <a:rPr lang="en-US" altLang="zh-TW" sz="1200" b="0" i="0" kern="1200" dirty="0">
                <a:solidFill>
                  <a:schemeClr val="tx1"/>
                </a:solidFill>
                <a:effectLst/>
                <a:latin typeface="+mn-lt"/>
                <a:ea typeface="+mn-ea"/>
                <a:cs typeface="+mn-cs"/>
              </a:rPr>
              <a:t>In general, the higher the skew between the estimated vs. actual number of rows, coupled with the number of downstream plan operations, the greater the performance impact. In general, interleaved execution benefits queries where:</a:t>
            </a:r>
          </a:p>
          <a:p>
            <a:r>
              <a:rPr lang="en-US" altLang="zh-TW" sz="1200" b="0" i="0" kern="1200" dirty="0">
                <a:solidFill>
                  <a:schemeClr val="tx1"/>
                </a:solidFill>
                <a:effectLst/>
                <a:latin typeface="+mn-lt"/>
                <a:ea typeface="+mn-ea"/>
                <a:cs typeface="+mn-cs"/>
              </a:rPr>
              <a:t>There is a large skew between the estimated vs. actual number of rows for the intermediate result set (in this case, the MSTVF), and…</a:t>
            </a:r>
          </a:p>
          <a:p>
            <a:r>
              <a:rPr lang="en-US" altLang="zh-TW" sz="1200" b="0" i="0" kern="1200" dirty="0">
                <a:solidFill>
                  <a:schemeClr val="tx1"/>
                </a:solidFill>
                <a:effectLst/>
                <a:latin typeface="+mn-lt"/>
                <a:ea typeface="+mn-ea"/>
                <a:cs typeface="+mn-cs"/>
              </a:rPr>
              <a:t>…the overall query is sensitive to a change in the size of the intermediate result. This typically happens when there is a complex tree above that subtree in the query plan. A simply "SELECT *" from an MSTVF will not benefit from interleaved execution.</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9589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TW" altLang="en-US" dirty="0"/>
              <a:t>相通的執行計畫，配合的參數不同，要預先配置的記憶體量不同。</a:t>
            </a:r>
            <a:endParaRPr lang="en-US" altLang="zh-TW" dirty="0"/>
          </a:p>
          <a:p>
            <a:endParaRPr lang="en-US" altLang="zh-TW" dirty="0"/>
          </a:p>
          <a:p>
            <a:r>
              <a:rPr lang="zh-TW" altLang="en-US" dirty="0"/>
              <a:t>這有點問題，若使用者查詢相同的執行計畫，多人存取的狀況是忽大忽小的資料量，符合的紀錄突然縮小，而下一個查詢變大，則下一個查詢就會卡住，要接續再下一個查詢才會使用到正確調整的記憶體量</a:t>
            </a:r>
            <a:endParaRPr lang="en-US" altLang="zh-TW"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58712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https://blogs.msdn.microsoft.com/sqlserverstorageengine/2017/04/19/introducing-batch-mode-adaptive-joins/</a:t>
            </a:r>
          </a:p>
          <a:p>
            <a:endParaRPr lang="en-US" altLang="zh-TW" dirty="0"/>
          </a:p>
          <a:p>
            <a:r>
              <a:rPr lang="zh-TW" altLang="en-US" dirty="0"/>
              <a:t>一開始就同時備好 </a:t>
            </a:r>
            <a:r>
              <a:rPr lang="en-US" altLang="zh-TW" dirty="0"/>
              <a:t>Hash Join </a:t>
            </a:r>
            <a:r>
              <a:rPr lang="zh-TW" altLang="en-US" dirty="0"/>
              <a:t>和 </a:t>
            </a:r>
            <a:r>
              <a:rPr lang="en-US" altLang="zh-TW" dirty="0"/>
              <a:t>Nested Loop Join </a:t>
            </a:r>
            <a:r>
              <a:rPr lang="zh-TW" altLang="en-US" dirty="0"/>
              <a:t>兩種執行路徑，分別是右方第二條的 </a:t>
            </a:r>
            <a:r>
              <a:rPr lang="en-US" altLang="zh-TW" dirty="0"/>
              <a:t>Clustered Index Scan(Hash Join)</a:t>
            </a:r>
            <a:r>
              <a:rPr lang="zh-TW" altLang="en-US" dirty="0"/>
              <a:t>要用的，和右方第三條的 </a:t>
            </a:r>
            <a:r>
              <a:rPr lang="en-US" altLang="zh-TW" dirty="0"/>
              <a:t>Clustered Index Seek(Nested Loop Join)</a:t>
            </a:r>
            <a:r>
              <a:rPr lang="zh-TW" altLang="en-US" dirty="0"/>
              <a:t>用的。</a:t>
            </a:r>
            <a:endParaRPr lang="en-US" altLang="zh-TW" dirty="0"/>
          </a:p>
          <a:p>
            <a:endParaRPr lang="en-US" altLang="zh-TW" dirty="0"/>
          </a:p>
          <a:p>
            <a:r>
              <a:rPr lang="zh-TW" altLang="en-US" dirty="0"/>
              <a:t>當最右上方的紀錄查出符合的是 </a:t>
            </a:r>
            <a:r>
              <a:rPr lang="en-US" altLang="zh-TW" dirty="0"/>
              <a:t>336 </a:t>
            </a:r>
            <a:r>
              <a:rPr lang="zh-TW" altLang="en-US" dirty="0"/>
              <a:t>筆，適合做 </a:t>
            </a:r>
            <a:r>
              <a:rPr lang="en-US" altLang="zh-TW" dirty="0"/>
              <a:t>hash join</a:t>
            </a:r>
            <a:r>
              <a:rPr lang="zh-TW" altLang="en-US" dirty="0"/>
              <a:t>， </a:t>
            </a:r>
            <a:r>
              <a:rPr lang="en-US" altLang="zh-TW" dirty="0"/>
              <a:t>Adaptive Join </a:t>
            </a:r>
            <a:r>
              <a:rPr lang="zh-TW" altLang="en-US" dirty="0"/>
              <a:t>運算子就只走右方第一和第二個運算，所以第三條是 </a:t>
            </a:r>
            <a:r>
              <a:rPr lang="en-US" altLang="zh-TW" dirty="0"/>
              <a:t>0</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當最右上方的紀錄查出符合的是 </a:t>
            </a:r>
            <a:r>
              <a:rPr lang="en-US" altLang="zh-TW" dirty="0"/>
              <a:t>1 </a:t>
            </a:r>
            <a:r>
              <a:rPr lang="zh-TW" altLang="en-US" dirty="0"/>
              <a:t>筆，適合做 </a:t>
            </a:r>
            <a:r>
              <a:rPr lang="en-US" altLang="zh-TW" dirty="0"/>
              <a:t>Nested Loop Join</a:t>
            </a:r>
            <a:r>
              <a:rPr lang="zh-TW" altLang="en-US" dirty="0"/>
              <a:t>，</a:t>
            </a:r>
            <a:r>
              <a:rPr lang="en-US" altLang="zh-TW" dirty="0"/>
              <a:t>Adaptive Join </a:t>
            </a:r>
            <a:r>
              <a:rPr lang="zh-TW" altLang="en-US" dirty="0"/>
              <a:t>運算子就只走右方第一和第三個運算，所以第二條是 </a:t>
            </a:r>
            <a:r>
              <a:rPr lang="en-US" altLang="zh-TW" dirty="0"/>
              <a:t>0</a:t>
            </a:r>
          </a:p>
          <a:p>
            <a:endParaRPr lang="en-US" altLang="zh-TW" dirty="0"/>
          </a:p>
        </p:txBody>
      </p:sp>
      <p:sp>
        <p:nvSpPr>
          <p:cNvPr id="4" name="投影片編號版面配置區 3"/>
          <p:cNvSpPr>
            <a:spLocks noGrp="1"/>
          </p:cNvSpPr>
          <p:nvPr>
            <p:ph type="sldNum" sz="quarter" idx="10"/>
          </p:nvPr>
        </p:nvSpPr>
        <p:spPr/>
        <p:txBody>
          <a:bodyPr/>
          <a:lstStyle/>
          <a:p>
            <a:fld id="{62F80E2B-B978-4B3B-B24B-28D259BA0D9F}" type="slidenum">
              <a:rPr lang="en-US" smtClean="0"/>
              <a:t>12</a:t>
            </a:fld>
            <a:endParaRPr lang="en-US"/>
          </a:p>
        </p:txBody>
      </p:sp>
    </p:spTree>
    <p:extLst>
      <p:ext uri="{BB962C8B-B14F-4D97-AF65-F5344CB8AC3E}">
        <p14:creationId xmlns:p14="http://schemas.microsoft.com/office/powerpoint/2010/main" val="107663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9163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accent2"/>
                </a:solidFill>
                <a:latin typeface="+mn-lt"/>
                <a:cs typeface="Segoe UI Semilight" panose="020B0402040204020203" pitchFamily="34" charset="0"/>
              </a:rPr>
              <a:t>The business landscape is becoming increasingly diverse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accent2"/>
                </a:solidFill>
                <a:latin typeface="+mn-lt"/>
                <a:cs typeface="Segoe UI Semilight" panose="020B0402040204020203" pitchFamily="34" charset="0"/>
              </a:rPr>
              <a:t>Development and deployment environments</a:t>
            </a:r>
            <a:r>
              <a:rPr lang="en-US" sz="1200" baseline="0">
                <a:solidFill>
                  <a:schemeClr val="accent2"/>
                </a:solidFill>
                <a:latin typeface="+mn-lt"/>
                <a:cs typeface="Segoe UI Semilight" panose="020B0402040204020203" pitchFamily="34" charset="0"/>
              </a:rPr>
              <a:t> include Windows, Linux, macOS, and Docker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solidFill>
                  <a:schemeClr val="accent2"/>
                </a:solidFill>
                <a:latin typeface="+mn-lt"/>
                <a:cs typeface="Segoe UI Semilight" panose="020B0402040204020203" pitchFamily="34" charset="0"/>
              </a:rPr>
              <a:t>Data is no longer relational, with companies a</a:t>
            </a:r>
            <a:r>
              <a:rPr lang="en-US" sz="1200">
                <a:solidFill>
                  <a:prstClr val="black"/>
                </a:solidFill>
                <a:latin typeface="Segoe UI" panose="020B0502040204020203" pitchFamily="34" charset="0"/>
                <a:ea typeface="Calibri" panose="020F0502020204030204" pitchFamily="34" charset="0"/>
                <a:cs typeface="Segoe UI" panose="020B0502040204020203" pitchFamily="34" charset="0"/>
              </a:rPr>
              <a:t>ccessing diverse data, including video, streaming, documents, relational, both external data and data</a:t>
            </a:r>
            <a:r>
              <a:rPr lang="en-US" sz="1200" baseline="0">
                <a:solidFill>
                  <a:prstClr val="black"/>
                </a:solidFill>
                <a:latin typeface="Segoe UI" panose="020B0502040204020203" pitchFamily="34" charset="0"/>
                <a:ea typeface="Calibri" panose="020F0502020204030204" pitchFamily="34" charset="0"/>
                <a:cs typeface="Segoe UI" panose="020B0502040204020203" pitchFamily="34" charset="0"/>
              </a:rPr>
              <a:t> </a:t>
            </a:r>
            <a:r>
              <a:rPr lang="en-US" sz="1800" kern="1200">
                <a:solidFill>
                  <a:schemeClr val="tx1"/>
                </a:solidFill>
                <a:effectLst/>
                <a:latin typeface="+mn-lt"/>
                <a:ea typeface="+mn-ea"/>
                <a:cs typeface="+mn-cs"/>
              </a:rPr>
              <a:t>internal to their org</a:t>
            </a:r>
            <a:endParaRPr lang="en-US" sz="1200" baseline="0">
              <a:solidFill>
                <a:schemeClr val="accent2"/>
              </a:solidFill>
              <a:latin typeface="+mn-lt"/>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solidFill>
                  <a:schemeClr val="accent2"/>
                </a:solidFill>
                <a:latin typeface="+mn-lt"/>
                <a:cs typeface="Segoe UI Semilight" panose="020B0402040204020203" pitchFamily="34" charset="0"/>
              </a:rPr>
              <a:t>Languages and frameworks are also expanding with the </a:t>
            </a:r>
            <a:r>
              <a:rPr lang="en-US" sz="1200" baseline="0" err="1">
                <a:solidFill>
                  <a:schemeClr val="accent2"/>
                </a:solidFill>
                <a:latin typeface="+mn-lt"/>
                <a:cs typeface="Segoe UI Semilight" panose="020B0402040204020203" pitchFamily="34" charset="0"/>
              </a:rPr>
              <a:t>poularity</a:t>
            </a:r>
            <a:r>
              <a:rPr lang="en-US" sz="1200" baseline="0">
                <a:solidFill>
                  <a:schemeClr val="accent2"/>
                </a:solidFill>
                <a:latin typeface="+mn-lt"/>
                <a:cs typeface="Segoe UI Semilight" panose="020B0402040204020203" pitchFamily="34" charset="0"/>
              </a:rPr>
              <a:t> of Node.js, Python, Ruby and others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accent2"/>
                </a:solidFill>
                <a:latin typeface="+mn-lt"/>
                <a:cs typeface="Segoe UI Semilight" panose="020B0402040204020203" pitchFamily="34" charset="0"/>
              </a:rPr>
              <a:t>Companies deploy on-premises,</a:t>
            </a:r>
            <a:r>
              <a:rPr lang="en-US" sz="1200" baseline="0">
                <a:solidFill>
                  <a:schemeClr val="accent2"/>
                </a:solidFill>
                <a:latin typeface="+mn-lt"/>
                <a:cs typeface="Segoe UI Semilight" panose="020B0402040204020203" pitchFamily="34" charset="0"/>
              </a:rPr>
              <a:t> in the cloud, or both, with a hybrid solution</a:t>
            </a:r>
            <a:endParaRPr lang="en-US" sz="1200">
              <a:solidFill>
                <a:schemeClr val="accent2"/>
              </a:solidFill>
              <a:latin typeface="+mn-lt"/>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767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792533-D61A-47B9-8391-C59B9E53E5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213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47831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6369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57289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https://www.youtube.com/watch?v=FcoY795jTcc</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840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At the same time, the time to adapt to disruptions is shrinking</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Compared to the past, what’s unique about the disruption happening today is the </a:t>
            </a:r>
            <a:r>
              <a:rPr lang="en-US" sz="1200" b="1" kern="1200">
                <a:solidFill>
                  <a:schemeClr val="tx1"/>
                </a:solidFill>
                <a:effectLst/>
                <a:latin typeface="+mn-lt"/>
                <a:ea typeface="+mn-ea"/>
                <a:cs typeface="+mn-cs"/>
              </a:rPr>
              <a:t>rapid pace of change</a:t>
            </a:r>
            <a:r>
              <a:rPr lang="en-US" sz="1200" kern="1200">
                <a:solidFill>
                  <a:schemeClr val="tx1"/>
                </a:solidFill>
                <a:effectLst/>
                <a:latin typeface="+mn-lt"/>
                <a:ea typeface="+mn-ea"/>
                <a:cs typeface="+mn-cs"/>
              </a:rPr>
              <a:t>. During past revolutions, firms had many years, even decades, to adapt. Today, that is no longer the case. One indicator of just how fast the landscape is changing is the longevity of companies on the S&amp;P 500, an index of leading US companies.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Roughly a hundred years ago, the </a:t>
            </a:r>
            <a:r>
              <a:rPr lang="en-US" sz="1200" b="1" kern="1200">
                <a:solidFill>
                  <a:schemeClr val="tx1"/>
                </a:solidFill>
                <a:effectLst/>
                <a:latin typeface="+mn-lt"/>
                <a:ea typeface="+mn-ea"/>
                <a:cs typeface="+mn-cs"/>
              </a:rPr>
              <a:t>average lifespan of a company </a:t>
            </a:r>
            <a:r>
              <a:rPr lang="en-US" sz="1200" kern="1200">
                <a:solidFill>
                  <a:schemeClr val="tx1"/>
                </a:solidFill>
                <a:effectLst/>
                <a:latin typeface="+mn-lt"/>
                <a:ea typeface="+mn-ea"/>
                <a:cs typeface="+mn-cs"/>
              </a:rPr>
              <a:t>listed on the S&amp;P 500 was </a:t>
            </a:r>
            <a:r>
              <a:rPr lang="en-US" sz="1200" b="1" kern="1200">
                <a:solidFill>
                  <a:schemeClr val="tx1"/>
                </a:solidFill>
                <a:effectLst/>
                <a:latin typeface="+mn-lt"/>
                <a:ea typeface="+mn-ea"/>
                <a:cs typeface="+mn-cs"/>
              </a:rPr>
              <a:t>67 years</a:t>
            </a:r>
            <a:r>
              <a:rPr lang="en-US" sz="1200" kern="1200">
                <a:solidFill>
                  <a:schemeClr val="tx1"/>
                </a:solidFill>
                <a:effectLst/>
                <a:latin typeface="+mn-lt"/>
                <a:ea typeface="+mn-ea"/>
                <a:cs typeface="+mn-cs"/>
              </a:rPr>
              <a:t>. Today, that average lifespan of a company on the S&amp;P 500 has decreased to just </a:t>
            </a:r>
            <a:r>
              <a:rPr lang="en-US" sz="1200" b="1" kern="1200">
                <a:solidFill>
                  <a:schemeClr val="tx1"/>
                </a:solidFill>
                <a:effectLst/>
                <a:latin typeface="+mn-lt"/>
                <a:ea typeface="+mn-ea"/>
                <a:cs typeface="+mn-cs"/>
              </a:rPr>
              <a:t>15 years.</a:t>
            </a:r>
            <a:r>
              <a:rPr lang="en-US" sz="1200" kern="1200">
                <a:solidFill>
                  <a:schemeClr val="tx1"/>
                </a:solidFill>
                <a:effectLst/>
                <a:latin typeface="+mn-lt"/>
                <a:ea typeface="+mn-ea"/>
                <a:cs typeface="+mn-cs"/>
              </a:rPr>
              <a:t> This demonstrates that it is becoming harder for companies to stay in the lead, or even in business, for very long.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Experts believe that we’ll see this trend continue. Richard Foster, a Yale University professor and former McKinsey partner, predicts that in the next decade, </a:t>
            </a:r>
            <a:r>
              <a:rPr lang="en-US" sz="1200" b="1" kern="1200">
                <a:solidFill>
                  <a:schemeClr val="tx1"/>
                </a:solidFill>
                <a:effectLst/>
                <a:latin typeface="+mn-lt"/>
                <a:ea typeface="+mn-ea"/>
                <a:cs typeface="+mn-cs"/>
              </a:rPr>
              <a:t>only 25% of the companies currently listed on the S&amp;P 500 will remain there</a:t>
            </a:r>
            <a:r>
              <a:rPr lang="en-US" sz="1200" kern="1200">
                <a:solidFill>
                  <a:schemeClr val="tx1"/>
                </a:solidFill>
                <a:effectLst/>
                <a:latin typeface="+mn-lt"/>
                <a:ea typeface="+mn-ea"/>
                <a:cs typeface="+mn-cs"/>
              </a:rPr>
              <a:t>, meaning the other 75% will be replaced by new companies. These new companies will be those that take advantage of innovative technological capabilities to rapidly gain ground in their chosen markets. Similarly, the </a:t>
            </a:r>
            <a:r>
              <a:rPr lang="en-US" sz="1200" b="1" kern="1200">
                <a:solidFill>
                  <a:schemeClr val="tx1"/>
                </a:solidFill>
                <a:effectLst/>
                <a:latin typeface="+mn-lt"/>
                <a:ea typeface="+mn-ea"/>
                <a:cs typeface="+mn-cs"/>
              </a:rPr>
              <a:t>existing companies that remain on the index will be those that rapidly innovate </a:t>
            </a:r>
            <a:r>
              <a:rPr lang="en-US" sz="1200" kern="1200">
                <a:solidFill>
                  <a:schemeClr val="tx1"/>
                </a:solidFill>
                <a:effectLst/>
                <a:latin typeface="+mn-lt"/>
                <a:ea typeface="+mn-ea"/>
                <a:cs typeface="+mn-cs"/>
              </a:rPr>
              <a:t>and evolve their businesses.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bottom line is, </a:t>
            </a:r>
            <a:r>
              <a:rPr lang="en-US" sz="1200" b="1" kern="1200">
                <a:solidFill>
                  <a:schemeClr val="tx1"/>
                </a:solidFill>
                <a:effectLst/>
                <a:latin typeface="+mn-lt"/>
                <a:ea typeface="+mn-ea"/>
                <a:cs typeface="+mn-cs"/>
              </a:rPr>
              <a:t>today’s organizations must adapt quickly to change, </a:t>
            </a:r>
            <a:r>
              <a:rPr lang="en-US" sz="1200" kern="1200">
                <a:solidFill>
                  <a:schemeClr val="tx1"/>
                </a:solidFill>
                <a:effectLst/>
                <a:latin typeface="+mn-lt"/>
                <a:ea typeface="+mn-ea"/>
                <a:cs typeface="+mn-cs"/>
              </a:rPr>
              <a:t>using new technologies that fuel competitive advantage, </a:t>
            </a:r>
            <a:r>
              <a:rPr lang="en-US" sz="1200" b="1" kern="1200">
                <a:solidFill>
                  <a:schemeClr val="tx1"/>
                </a:solidFill>
                <a:effectLst/>
                <a:latin typeface="+mn-lt"/>
                <a:ea typeface="+mn-ea"/>
                <a:cs typeface="+mn-cs"/>
              </a:rPr>
              <a:t>or risk getting left behind</a:t>
            </a:r>
            <a:r>
              <a:rPr lang="en-US" sz="1200" kern="1200">
                <a:solidFill>
                  <a:schemeClr val="tx1"/>
                </a:solidFill>
                <a:effectLst/>
                <a:latin typeface="+mn-lt"/>
                <a:ea typeface="+mn-ea"/>
                <a:cs typeface="+mn-cs"/>
              </a:rPr>
              <a:t>. That’s why it’s imperative to make the most of big data, the cloud and intelligence capabilities, all of which help companies accelerate their speed of business through smarter decision-making and faster execution.</a:t>
            </a:r>
          </a:p>
          <a:p>
            <a:r>
              <a:rPr lang="en-US" sz="1200" b="1"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Statistics source: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BBC, 2012, quoting Richard Foster</a:t>
            </a:r>
            <a:r>
              <a:rPr lang="en-US" sz="1200" kern="1200">
                <a:solidFill>
                  <a:schemeClr val="tx1"/>
                </a:solidFill>
                <a:effectLst/>
                <a:latin typeface="+mn-lt"/>
                <a:ea typeface="+mn-ea"/>
                <a:cs typeface="+mn-cs"/>
              </a:rPr>
              <a:t> - </a:t>
            </a:r>
            <a:r>
              <a:rPr lang="en-US" sz="1200" u="sng" kern="1200">
                <a:solidFill>
                  <a:schemeClr val="tx1"/>
                </a:solidFill>
                <a:effectLst/>
                <a:latin typeface="+mn-lt"/>
                <a:ea typeface="+mn-ea"/>
                <a:cs typeface="+mn-cs"/>
                <a:hlinkClick r:id="rId3"/>
              </a:rPr>
              <a:t>http://www.bbc.com/news/business-16611040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average lifespan of a company listed in the S&amp;P 500 index of leading US companies has decreased by more than 50 years in the last century, from </a:t>
            </a:r>
            <a:r>
              <a:rPr lang="en-US" sz="1200" b="1" kern="1200">
                <a:solidFill>
                  <a:schemeClr val="tx1"/>
                </a:solidFill>
                <a:effectLst/>
                <a:latin typeface="+mn-lt"/>
                <a:ea typeface="+mn-ea"/>
                <a:cs typeface="+mn-cs"/>
              </a:rPr>
              <a:t>67 years in the 1920s to just 15 years today</a:t>
            </a:r>
            <a:r>
              <a:rPr lang="en-US" sz="1200" kern="1200">
                <a:solidFill>
                  <a:schemeClr val="tx1"/>
                </a:solidFill>
                <a:effectLst/>
                <a:latin typeface="+mn-lt"/>
                <a:ea typeface="+mn-ea"/>
                <a:cs typeface="+mn-cs"/>
              </a:rPr>
              <a:t>, according to Professor Richard Foster from Yale University. Professor Foster estimates that by 2020, more than three-quarters of the S&amp;P 500 will be companies that we have not heard of yet." </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a:defRPr/>
            </a:pPr>
            <a:fld id="{96CD5F8F-46C9-46A5-9E1B-00B0A72B40BF}"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588197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6280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5079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Matured and trusted product</a:t>
            </a:r>
          </a:p>
          <a:p>
            <a:r>
              <a:rPr lang="en-US"/>
              <a:t>Columnstore, Advanced Analytics, ML, etc.</a:t>
            </a:r>
          </a:p>
          <a:p>
            <a:r>
              <a:rPr lang="en-US"/>
              <a:t>Both Relational and Graph, no ETL required</a:t>
            </a:r>
          </a:p>
          <a:p>
            <a:r>
              <a:rPr lang="en-US"/>
              <a:t>Will be available on Azure and on-</a:t>
            </a:r>
            <a:r>
              <a:rPr lang="en-US" err="1"/>
              <a:t>prem</a:t>
            </a:r>
            <a:endParaRPr lang="en-US"/>
          </a:p>
          <a:p>
            <a:r>
              <a:rPr lang="en-US"/>
              <a:t>Security and Compliance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60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811B83-1F2B-4D07-A4C1-8BED8C3BAD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03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25</a:t>
            </a:fld>
            <a:endParaRPr lang="en-US"/>
          </a:p>
        </p:txBody>
      </p:sp>
    </p:spTree>
    <p:extLst>
      <p:ext uri="{BB962C8B-B14F-4D97-AF65-F5344CB8AC3E}">
        <p14:creationId xmlns:p14="http://schemas.microsoft.com/office/powerpoint/2010/main" val="45614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27</a:t>
            </a:fld>
            <a:endParaRPr lang="en-US"/>
          </a:p>
        </p:txBody>
      </p:sp>
    </p:spTree>
    <p:extLst>
      <p:ext uri="{BB962C8B-B14F-4D97-AF65-F5344CB8AC3E}">
        <p14:creationId xmlns:p14="http://schemas.microsoft.com/office/powerpoint/2010/main" val="3357726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https://www.mssqltips.com/sqlservertip/4879/sql-server-vnext-sql-server-2017-ssis-scale-out-feature/</a:t>
            </a:r>
          </a:p>
          <a:p>
            <a:r>
              <a:rPr lang="en-US" altLang="zh-TW" dirty="0"/>
              <a:t>https://www.mssqltips.com/sqlservertip/4793/sql-server-2017-ssis-scale-out-configuration/</a:t>
            </a:r>
            <a:endParaRPr lang="zh-TW" altLang="en-US" dirty="0"/>
          </a:p>
        </p:txBody>
      </p:sp>
      <p:sp>
        <p:nvSpPr>
          <p:cNvPr id="4" name="投影片編號版面配置區 3"/>
          <p:cNvSpPr>
            <a:spLocks noGrp="1"/>
          </p:cNvSpPr>
          <p:nvPr>
            <p:ph type="sldNum" sz="quarter" idx="10"/>
          </p:nvPr>
        </p:nvSpPr>
        <p:spPr/>
        <p:txBody>
          <a:bodyPr/>
          <a:lstStyle/>
          <a:p>
            <a:fld id="{AFD7F3DA-6CD0-4C6B-AFCA-AD61CF8970AF}" type="slidenum">
              <a:rPr lang="zh-TW" altLang="en-US" smtClean="0"/>
              <a:t>29</a:t>
            </a:fld>
            <a:endParaRPr lang="zh-TW" altLang="en-US"/>
          </a:p>
        </p:txBody>
      </p:sp>
    </p:spTree>
    <p:extLst>
      <p:ext uri="{BB962C8B-B14F-4D97-AF65-F5344CB8AC3E}">
        <p14:creationId xmlns:p14="http://schemas.microsoft.com/office/powerpoint/2010/main" val="191744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https://powerbi.microsoft.com/en-us/documentation/reportserver-support-timeline/</a:t>
            </a:r>
          </a:p>
          <a:p>
            <a:r>
              <a:rPr lang="zh-TW" altLang="en-US" dirty="0"/>
              <a:t>到下一個版本 </a:t>
            </a:r>
            <a:r>
              <a:rPr lang="en-US" altLang="zh-TW" dirty="0"/>
              <a:t>release</a:t>
            </a:r>
            <a:r>
              <a:rPr lang="zh-TW" altLang="en-US" dirty="0"/>
              <a:t>，既有版本就不再功能更新，但仍安全更新。</a:t>
            </a:r>
            <a:r>
              <a:rPr lang="en-US" altLang="zh-TW" dirty="0"/>
              <a:t>EOF </a:t>
            </a:r>
            <a:r>
              <a:rPr lang="zh-TW" altLang="en-US" dirty="0"/>
              <a:t>是一年</a:t>
            </a:r>
          </a:p>
        </p:txBody>
      </p:sp>
      <p:sp>
        <p:nvSpPr>
          <p:cNvPr id="4" name="投影片編號版面配置區 3"/>
          <p:cNvSpPr>
            <a:spLocks noGrp="1"/>
          </p:cNvSpPr>
          <p:nvPr>
            <p:ph type="sldNum" sz="quarter" idx="10"/>
          </p:nvPr>
        </p:nvSpPr>
        <p:spPr/>
        <p:txBody>
          <a:bodyPr/>
          <a:lstStyle/>
          <a:p>
            <a:fld id="{AFD7F3DA-6CD0-4C6B-AFCA-AD61CF8970AF}" type="slidenum">
              <a:rPr lang="zh-TW" altLang="en-US" smtClean="0"/>
              <a:t>31</a:t>
            </a:fld>
            <a:endParaRPr lang="zh-TW" altLang="en-US"/>
          </a:p>
        </p:txBody>
      </p:sp>
    </p:spTree>
    <p:extLst>
      <p:ext uri="{BB962C8B-B14F-4D97-AF65-F5344CB8AC3E}">
        <p14:creationId xmlns:p14="http://schemas.microsoft.com/office/powerpoint/2010/main" val="78609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SSMS DAX Query Editor </a:t>
            </a:r>
            <a:r>
              <a:rPr lang="zh-TW" altLang="en-US" dirty="0"/>
              <a:t> </a:t>
            </a:r>
            <a:r>
              <a:rPr lang="en-US" altLang="zh-TW" dirty="0"/>
              <a:t>https://blogs.msdn.microsoft.com/analysisservices/2017/03/14/ssms-dax-query-editor/</a:t>
            </a:r>
            <a:endParaRPr lang="zh-TW" altLang="en-US" dirty="0"/>
          </a:p>
        </p:txBody>
      </p:sp>
      <p:sp>
        <p:nvSpPr>
          <p:cNvPr id="4" name="投影片編號版面配置區 3"/>
          <p:cNvSpPr>
            <a:spLocks noGrp="1"/>
          </p:cNvSpPr>
          <p:nvPr>
            <p:ph type="sldNum" sz="quarter" idx="10"/>
          </p:nvPr>
        </p:nvSpPr>
        <p:spPr/>
        <p:txBody>
          <a:bodyPr/>
          <a:lstStyle/>
          <a:p>
            <a:fld id="{62F80E2B-B978-4B3B-B24B-28D259BA0D9F}" type="slidenum">
              <a:rPr lang="en-US" smtClean="0"/>
              <a:t>32</a:t>
            </a:fld>
            <a:endParaRPr lang="en-US"/>
          </a:p>
        </p:txBody>
      </p:sp>
    </p:spTree>
    <p:extLst>
      <p:ext uri="{BB962C8B-B14F-4D97-AF65-F5344CB8AC3E}">
        <p14:creationId xmlns:p14="http://schemas.microsoft.com/office/powerpoint/2010/main" val="293330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But harnessing technology to disrupt isn’t easy</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Decision Makers are looking to…</a:t>
            </a:r>
          </a:p>
          <a:p>
            <a:pPr lvl="0"/>
            <a:r>
              <a:rPr lang="en-US" sz="1200" kern="1200" dirty="0">
                <a:solidFill>
                  <a:schemeClr val="tx1"/>
                </a:solidFill>
                <a:effectLst/>
                <a:latin typeface="+mn-lt"/>
                <a:ea typeface="+mn-ea"/>
                <a:cs typeface="+mn-cs"/>
              </a:rPr>
              <a:t>Secure and integrate heterogeneous systems </a:t>
            </a:r>
          </a:p>
          <a:p>
            <a:pPr lvl="0"/>
            <a:r>
              <a:rPr lang="en-US" sz="1200" kern="1200" dirty="0">
                <a:solidFill>
                  <a:schemeClr val="tx1"/>
                </a:solidFill>
                <a:effectLst/>
                <a:latin typeface="+mn-lt"/>
                <a:ea typeface="+mn-ea"/>
                <a:cs typeface="+mn-cs"/>
              </a:rPr>
              <a:t>Invest to modernize legacy systems</a:t>
            </a:r>
          </a:p>
          <a:p>
            <a:pPr lvl="0"/>
            <a:r>
              <a:rPr lang="en-US" sz="1200" kern="1200" dirty="0">
                <a:solidFill>
                  <a:schemeClr val="tx1"/>
                </a:solidFill>
                <a:effectLst/>
                <a:latin typeface="+mn-lt"/>
                <a:ea typeface="+mn-ea"/>
                <a:cs typeface="+mn-cs"/>
              </a:rPr>
              <a:t>Deliver on increasing performance/price demands </a:t>
            </a:r>
          </a:p>
          <a:p>
            <a:pPr lvl="0"/>
            <a:r>
              <a:rPr lang="en-US" sz="1200" kern="1200" dirty="0">
                <a:solidFill>
                  <a:schemeClr val="tx1"/>
                </a:solidFill>
                <a:effectLst/>
                <a:latin typeface="+mn-lt"/>
                <a:ea typeface="+mn-ea"/>
                <a:cs typeface="+mn-cs"/>
              </a:rPr>
              <a:t>Providing predictive analytics with diverse data </a:t>
            </a:r>
          </a:p>
          <a:p>
            <a:pPr marL="0" indent="0">
              <a:buFont typeface="Arial" panose="020B0604020202020204" pitchFamily="34" charset="0"/>
              <a:buNone/>
            </a:pPr>
            <a:endParaRPr lang="en-US" dirty="0"/>
          </a:p>
          <a:p>
            <a:pPr marL="0" indent="0">
              <a:buFont typeface="Arial" panose="020B0604020202020204" pitchFamily="34" charset="0"/>
              <a:buNone/>
            </a:pPr>
            <a:r>
              <a:rPr lang="zh-TW" altLang="en-US" dirty="0"/>
              <a:t>整併升級</a:t>
            </a:r>
            <a:endParaRPr lang="en-US" altLang="zh-TW" dirty="0"/>
          </a:p>
          <a:p>
            <a:pPr marL="0" indent="0">
              <a:buFont typeface="Arial" panose="020B0604020202020204" pitchFamily="34" charset="0"/>
              <a:buNone/>
            </a:pPr>
            <a:r>
              <a:rPr lang="zh-TW" altLang="en-US" dirty="0"/>
              <a:t>安全規範</a:t>
            </a:r>
            <a:endParaRPr lang="en-US" altLang="zh-TW" dirty="0"/>
          </a:p>
          <a:p>
            <a:pPr marL="0" indent="0">
              <a:buFont typeface="Arial" panose="020B0604020202020204" pitchFamily="34" charset="0"/>
              <a:buNone/>
            </a:pPr>
            <a:r>
              <a:rPr lang="zh-TW" altLang="en-US" dirty="0"/>
              <a:t>新需求</a:t>
            </a:r>
            <a:endParaRPr lang="en-US" altLang="zh-TW" dirty="0"/>
          </a:p>
          <a:p>
            <a:pPr marL="0" indent="0">
              <a:buFont typeface="Arial" panose="020B0604020202020204" pitchFamily="34" charset="0"/>
              <a:buNone/>
            </a:pPr>
            <a:r>
              <a:rPr lang="zh-TW" altLang="en-US" dirty="0"/>
              <a:t>效能</a:t>
            </a:r>
            <a:endParaRPr lang="en-US" altLang="zh-TW" dirty="0"/>
          </a:p>
          <a:p>
            <a:pPr marL="0" indent="0">
              <a:buFont typeface="Arial" panose="020B0604020202020204" pitchFamily="34" charset="0"/>
              <a:buNone/>
            </a:pPr>
            <a:r>
              <a:rPr lang="zh-TW" altLang="en-US" dirty="0"/>
              <a:t>高可用性</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2F80E2B-B978-4B3B-B24B-28D259BA0D9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38354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Data Sources</a:t>
            </a:r>
            <a:endParaRPr lang="en-US" dirty="0"/>
          </a:p>
          <a:p>
            <a:r>
              <a:rPr lang="en-US" dirty="0"/>
              <a:t>The first challenge customers face is a diversity of data to manage.  </a:t>
            </a:r>
          </a:p>
          <a:p>
            <a:pPr lvl="0"/>
            <a:r>
              <a:rPr lang="en-US" dirty="0"/>
              <a:t>Structured and Unstructured.</a:t>
            </a:r>
          </a:p>
          <a:p>
            <a:pPr lvl="0"/>
            <a:r>
              <a:rPr lang="en-US" dirty="0"/>
              <a:t>From ERP systems and mobile apps.</a:t>
            </a:r>
          </a:p>
          <a:p>
            <a:pPr lvl="0"/>
            <a:r>
              <a:rPr lang="en-US" dirty="0"/>
              <a:t>Sensor data, social data, media, data that shows relationships in between non-hierarchical objects.</a:t>
            </a:r>
          </a:p>
          <a:p>
            <a:r>
              <a:rPr lang="en-US" dirty="0"/>
              <a:t>&lt;click&gt;</a:t>
            </a:r>
          </a:p>
          <a:p>
            <a:r>
              <a:rPr lang="en-US" dirty="0"/>
              <a:t> </a:t>
            </a:r>
          </a:p>
          <a:p>
            <a:r>
              <a:rPr lang="en-US" b="1" dirty="0"/>
              <a:t>Data Management</a:t>
            </a:r>
            <a:endParaRPr lang="en-US" dirty="0"/>
          </a:p>
          <a:p>
            <a:r>
              <a:rPr lang="en-US" dirty="0"/>
              <a:t>The second challenge that our customers are facing is you’ve got to manage this data which is constantly growing.  </a:t>
            </a:r>
          </a:p>
          <a:p>
            <a:pPr lvl="0"/>
            <a:r>
              <a:rPr lang="en-US" dirty="0"/>
              <a:t>You’ve got to ETL it from one location to another, your operational data to your data warehouse.  How many copies are you keeping, anyway?</a:t>
            </a:r>
          </a:p>
          <a:p>
            <a:pPr lvl="0"/>
            <a:r>
              <a:rPr lang="en-US" dirty="0"/>
              <a:t>What happens when you need to query across big data and operational data – do you have a strategy for data virtualization?</a:t>
            </a:r>
          </a:p>
          <a:p>
            <a:r>
              <a:rPr lang="en-US" dirty="0"/>
              <a:t>&lt;click&gt;</a:t>
            </a:r>
          </a:p>
          <a:p>
            <a:r>
              <a:rPr lang="en-US" dirty="0"/>
              <a:t> </a:t>
            </a:r>
          </a:p>
          <a:p>
            <a:r>
              <a:rPr lang="en-US" b="1" dirty="0"/>
              <a:t>Data Insights</a:t>
            </a:r>
            <a:endParaRPr lang="en-US" dirty="0"/>
          </a:p>
          <a:p>
            <a:r>
              <a:rPr lang="en-US" dirty="0"/>
              <a:t>The third challenge customers are facing is the need to shape all this data, to create a single source of the truth—and reveal it to business users. </a:t>
            </a:r>
          </a:p>
          <a:p>
            <a:pPr lvl="0"/>
            <a:r>
              <a:rPr lang="en-US" dirty="0"/>
              <a:t>Once they have a core set of KPIs across their business, how can they reveal this to their users, easily and cost effectively?  </a:t>
            </a:r>
          </a:p>
          <a:p>
            <a:pPr lvl="0"/>
            <a:r>
              <a:rPr lang="en-US" dirty="0"/>
              <a:t>Will they be able to see it on the go, or just at their desks?  Can they create dashboards and share?</a:t>
            </a:r>
          </a:p>
          <a:p>
            <a:pPr lvl="0"/>
            <a:r>
              <a:rPr lang="en-US" dirty="0"/>
              <a:t>Can you provide the predictive analytics that the business needs to transform, or merely reactive analytics, looking in the rearview mirror?</a:t>
            </a:r>
          </a:p>
          <a:p>
            <a:r>
              <a:rPr lang="en-US" dirty="0"/>
              <a:t>&lt;click&gt;</a:t>
            </a:r>
          </a:p>
          <a:p>
            <a:r>
              <a:rPr lang="en-US" dirty="0"/>
              <a:t> </a:t>
            </a:r>
          </a:p>
          <a:p>
            <a:r>
              <a:rPr lang="en-US" b="1" dirty="0"/>
              <a:t>Data Security</a:t>
            </a:r>
            <a:endParaRPr lang="en-US" dirty="0"/>
          </a:p>
          <a:p>
            <a:r>
              <a:rPr lang="en-US" dirty="0"/>
              <a:t>The fourth challenge customers face is how to manage and deliver all this data, across all these diverse systems, in a secure manner.</a:t>
            </a:r>
          </a:p>
          <a:p>
            <a:r>
              <a:rPr lang="en-US" dirty="0"/>
              <a:t>&lt;click&gt; </a:t>
            </a:r>
          </a:p>
          <a:p>
            <a:r>
              <a:rPr lang="en-US" b="1" dirty="0"/>
              <a:t> </a:t>
            </a:r>
            <a:endParaRPr lang="en-US" dirty="0"/>
          </a:p>
          <a:p>
            <a:r>
              <a:rPr lang="en-US" b="1" dirty="0"/>
              <a:t>Flexibility</a:t>
            </a:r>
            <a:endParaRPr lang="en-US" dirty="0"/>
          </a:p>
          <a:p>
            <a:r>
              <a:rPr lang="en-US" dirty="0"/>
              <a:t>The fifth challenge is how to accomplish all your data goals, without being a blocker to productivity and application innovation.  </a:t>
            </a:r>
          </a:p>
          <a:p>
            <a:pPr lvl="0"/>
            <a:r>
              <a:rPr lang="en-US" dirty="0"/>
              <a:t>How do you deliver on-premises and in the cloud?  </a:t>
            </a:r>
          </a:p>
          <a:p>
            <a:pPr lvl="0"/>
            <a:r>
              <a:rPr lang="en-US" dirty="0"/>
              <a:t>Mobile apps?  </a:t>
            </a:r>
          </a:p>
          <a:p>
            <a:pPr lvl="0"/>
            <a:r>
              <a:rPr lang="en-US" dirty="0"/>
              <a:t>The infrastructure to support the languages and platforms your developers want to use?</a:t>
            </a:r>
          </a:p>
          <a:p>
            <a:r>
              <a:rPr lang="en-US" dirty="0"/>
              <a:t> </a:t>
            </a:r>
          </a:p>
          <a:p>
            <a:r>
              <a:rPr lang="en-US" dirty="0"/>
              <a:t>To balance all these competing needs is to manage the</a:t>
            </a:r>
            <a:r>
              <a:rPr lang="en-US" b="1" dirty="0"/>
              <a:t> complete modern data estate.</a:t>
            </a:r>
            <a:endParaRPr lang="en-US" dirty="0"/>
          </a:p>
          <a:p>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62F80E2B-B978-4B3B-B24B-28D259BA0D9F}" type="slidenum">
              <a:rPr lang="en-US" smtClean="0"/>
              <a:t>4</a:t>
            </a:fld>
            <a:endParaRPr lang="en-US"/>
          </a:p>
        </p:txBody>
      </p:sp>
    </p:spTree>
    <p:extLst>
      <p:ext uri="{BB962C8B-B14F-4D97-AF65-F5344CB8AC3E}">
        <p14:creationId xmlns:p14="http://schemas.microsoft.com/office/powerpoint/2010/main" val="2070762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TW" altLang="en-US" b="1" dirty="0"/>
              <a:t>要自己用原生的技術整合，還是在受管理的環境整合</a:t>
            </a:r>
            <a:endParaRPr lang="en-US" b="1" dirty="0"/>
          </a:p>
          <a:p>
            <a:endParaRPr lang="en-US" b="1" dirty="0"/>
          </a:p>
          <a:p>
            <a:r>
              <a:rPr lang="en-US" b="1" dirty="0"/>
              <a:t>Power your entire data estate with SQL Server 2017</a:t>
            </a:r>
            <a:endParaRPr lang="en-US" dirty="0"/>
          </a:p>
          <a:p>
            <a:r>
              <a:rPr lang="en-US" dirty="0"/>
              <a:t>Now we’ll look at all the reasons why SQL Server is the right database for your on-premises data estate. </a:t>
            </a:r>
          </a:p>
          <a:p>
            <a:r>
              <a:rPr lang="en-US" b="1" dirty="0"/>
              <a:t> </a:t>
            </a:r>
            <a:endParaRPr lang="en-US" dirty="0"/>
          </a:p>
          <a:p>
            <a:r>
              <a:rPr lang="en-US" b="1" dirty="0"/>
              <a:t>Data Management - TDM</a:t>
            </a:r>
            <a:endParaRPr lang="en-US" dirty="0"/>
          </a:p>
          <a:p>
            <a:pPr lvl="0"/>
            <a:r>
              <a:rPr lang="en-US" dirty="0"/>
              <a:t>SQL Server is no longer just an OLTP database, it’s a mission critical OLTP database with industry-leading TPC-E performance benchmarks. It has been recognized by Gartner as a leader in Operational Database Management four years in a row, and THE leader in this quadrant for the last two years. </a:t>
            </a:r>
          </a:p>
          <a:p>
            <a:pPr lvl="0"/>
            <a:r>
              <a:rPr lang="en-US" dirty="0"/>
              <a:t>When it comes to data warehousing, you used to only be able to handle small data marts in older SQL Server versions. Today we have companies like NASDAQ who are doing petabyte scale data warehousing in a scale up SMP architecture just with SQL Server. Not to mention we have can support MPP architecture as well for very large data warehousing workloads. That’s tremendous value coming out of one enterprise SKU. </a:t>
            </a:r>
          </a:p>
          <a:p>
            <a:r>
              <a:rPr lang="en-US" dirty="0"/>
              <a:t>&lt;click&gt;</a:t>
            </a:r>
          </a:p>
          <a:p>
            <a:r>
              <a:rPr lang="en-US" dirty="0"/>
              <a:t> </a:t>
            </a:r>
          </a:p>
          <a:p>
            <a:r>
              <a:rPr lang="en-US" b="1" dirty="0"/>
              <a:t>Data Sources</a:t>
            </a:r>
            <a:endParaRPr lang="en-US" dirty="0"/>
          </a:p>
          <a:p>
            <a:pPr lvl="0"/>
            <a:r>
              <a:rPr lang="en-US" dirty="0"/>
              <a:t>SQL Server 2017 not only has the great </a:t>
            </a:r>
            <a:r>
              <a:rPr lang="en-US" dirty="0" err="1"/>
              <a:t>PolyBase</a:t>
            </a:r>
            <a:r>
              <a:rPr lang="en-US" dirty="0"/>
              <a:t> technology for querying across structured data in SQL and unstructured data in Hadoop that we introduced in SQL Server 2016:</a:t>
            </a:r>
          </a:p>
          <a:p>
            <a:pPr lvl="0"/>
            <a:r>
              <a:rPr lang="en-US" dirty="0"/>
              <a:t>It now can handle even more types of data, with the introduction of graph data management and graph analysis to handle new, non-hierarchical relationships among your data.</a:t>
            </a:r>
          </a:p>
          <a:p>
            <a:r>
              <a:rPr lang="en-US" dirty="0"/>
              <a:t>&lt;click&gt;</a:t>
            </a:r>
          </a:p>
          <a:p>
            <a:r>
              <a:rPr lang="en-US" dirty="0"/>
              <a:t> </a:t>
            </a:r>
          </a:p>
          <a:p>
            <a:r>
              <a:rPr lang="en-US" b="1" dirty="0"/>
              <a:t>Data Insights - BDM</a:t>
            </a:r>
            <a:endParaRPr lang="en-US" dirty="0"/>
          </a:p>
          <a:p>
            <a:pPr lvl="0"/>
            <a:r>
              <a:rPr lang="en-US" dirty="0"/>
              <a:t>BI (business intelligence) is an area in which everyone gave us lots of feedback, so we invested in it in a big way in the last release, SQL Server 2016. We’ve did a complete overhaul of SQL Server reporting services, refreshing to a modern report interface and adding new chart types like tree and sunburst.</a:t>
            </a:r>
          </a:p>
          <a:p>
            <a:pPr lvl="0"/>
            <a:r>
              <a:rPr lang="en-US" dirty="0"/>
              <a:t>And on top of that, we delivered an </a:t>
            </a:r>
            <a:r>
              <a:rPr lang="en-US" b="1" dirty="0"/>
              <a:t>end-to-end mobile BI solution</a:t>
            </a:r>
            <a:r>
              <a:rPr lang="en-US" dirty="0"/>
              <a:t> that not only works on Windows but also iOS, works on Android and, and beauty is it works online and offline. So it’s a comprehensive solution again being delivered out of that one SKU.</a:t>
            </a:r>
          </a:p>
          <a:p>
            <a:pPr lvl="0"/>
            <a:r>
              <a:rPr lang="en-US" dirty="0"/>
              <a:t>And if you choose to use Power BI, our </a:t>
            </a:r>
            <a:r>
              <a:rPr lang="en-US" b="1" dirty="0"/>
              <a:t>cloud-based business analytics service</a:t>
            </a:r>
            <a:r>
              <a:rPr lang="en-US" dirty="0"/>
              <a:t> that enables anyone to visualize and analyze data with greater speed, efficiency, and understanding, you can connect users to a broad range of live data through easy-to-use dashboards, interactive reports, and compelling visualizations –all </a:t>
            </a:r>
            <a:r>
              <a:rPr lang="en-US" b="1" dirty="0"/>
              <a:t>at a fraction of the cost of our competitors.</a:t>
            </a:r>
            <a:endParaRPr lang="en-US" dirty="0"/>
          </a:p>
          <a:p>
            <a:pPr lvl="0"/>
            <a:r>
              <a:rPr lang="en-US" dirty="0"/>
              <a:t>And in SQL Server 2017, we have added many enhancements to SQL Server and analysis services (SSAS) as well, enabling you to mash up data from many sources, </a:t>
            </a:r>
          </a:p>
          <a:p>
            <a:r>
              <a:rPr lang="en-US" dirty="0"/>
              <a:t> </a:t>
            </a:r>
          </a:p>
          <a:p>
            <a:pPr lvl="0"/>
            <a:r>
              <a:rPr lang="en-US" dirty="0"/>
              <a:t>In today’s world, businesses are trying to get predictive. Instead of reacting to data they want to pave their business path forward with data. The way to do that is with advanced analytics.  From predicting optimal warehousing to sales forecasting to customer behavior, customers want to build predictive models based on data. And with SQL Server, you don’t have to take data out of the database to do advanced analytics. </a:t>
            </a:r>
            <a:r>
              <a:rPr lang="en-US" b="1" dirty="0"/>
              <a:t>With Microsoft’s Machine Learning Services, you can do R and Python-based analytics, </a:t>
            </a:r>
            <a:r>
              <a:rPr lang="en-US" dirty="0"/>
              <a:t>at scale and in a highly parallelized way, right in the database</a:t>
            </a:r>
            <a:r>
              <a:rPr lang="en-US" b="1" dirty="0"/>
              <a:t> </a:t>
            </a:r>
            <a:r>
              <a:rPr lang="en-US" dirty="0"/>
              <a:t>for </a:t>
            </a:r>
            <a:r>
              <a:rPr lang="en-US" b="1" dirty="0"/>
              <a:t>Real time analytics at up to 1M predictions per second.</a:t>
            </a:r>
            <a:endParaRPr lang="en-US" dirty="0"/>
          </a:p>
          <a:p>
            <a:r>
              <a:rPr lang="en-US" dirty="0"/>
              <a:t>&lt;click&gt;</a:t>
            </a:r>
          </a:p>
          <a:p>
            <a:r>
              <a:rPr lang="en-US" dirty="0"/>
              <a:t> </a:t>
            </a:r>
          </a:p>
          <a:p>
            <a:r>
              <a:rPr lang="en-US" b="1" dirty="0"/>
              <a:t>Data Security</a:t>
            </a:r>
            <a:endParaRPr lang="en-US" dirty="0"/>
          </a:p>
          <a:p>
            <a:pPr lvl="0"/>
            <a:r>
              <a:rPr lang="en-US" dirty="0"/>
              <a:t>Now let’s talk about security. You can see why we are saying we are the most secure database. This is from NIST, National Institutes of Standards and Technology and </a:t>
            </a:r>
            <a:r>
              <a:rPr lang="en-US" b="1" dirty="0"/>
              <a:t>over the last seven years, SQL Server has least vulnerabilities of any database tracked by NIST. </a:t>
            </a:r>
            <a:r>
              <a:rPr lang="en-US" dirty="0"/>
              <a:t>You can see the bars there with our number of incidents compared to competitors: Less than SAP HANA, which has only been tracked for half of those years.  Less thank Postgres.  Less than DB2.  Far less than Oracle and MySQL.</a:t>
            </a:r>
          </a:p>
          <a:p>
            <a:r>
              <a:rPr lang="en-US" dirty="0"/>
              <a:t>&lt;click&gt;</a:t>
            </a:r>
          </a:p>
          <a:p>
            <a:r>
              <a:rPr lang="en-US" dirty="0"/>
              <a:t> </a:t>
            </a:r>
          </a:p>
          <a:p>
            <a:r>
              <a:rPr lang="en-US" b="1" dirty="0"/>
              <a:t>Flexibility</a:t>
            </a:r>
            <a:endParaRPr lang="en-US" dirty="0"/>
          </a:p>
          <a:p>
            <a:pPr lvl="0"/>
            <a:r>
              <a:rPr lang="en-US" dirty="0"/>
              <a:t>Now that you see the scope of what SQL Server can address from a workloads perspective, also that only Microsoft can provide a consistent experience for all these workloads, from on-premises to the cloud, with applications in any language, and across platforms including Windows, Linux, and Docker.  </a:t>
            </a:r>
            <a:r>
              <a:rPr lang="en-US" b="1" dirty="0"/>
              <a:t>Any language, any platform, anywhere.</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62F80E2B-B978-4B3B-B24B-28D259BA0D9F}" type="slidenum">
              <a:rPr lang="en-US" smtClean="0"/>
              <a:t>5</a:t>
            </a:fld>
            <a:endParaRPr lang="en-US"/>
          </a:p>
        </p:txBody>
      </p:sp>
    </p:spTree>
    <p:extLst>
      <p:ext uri="{BB962C8B-B14F-4D97-AF65-F5344CB8AC3E}">
        <p14:creationId xmlns:p14="http://schemas.microsoft.com/office/powerpoint/2010/main" val="196695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32148" rtl="0" eaLnBrk="1" fontAlgn="auto" latinLnBrk="0" hangingPunct="1">
              <a:lnSpc>
                <a:spcPct val="90000"/>
              </a:lnSpc>
              <a:spcBef>
                <a:spcPct val="0"/>
              </a:spcBef>
              <a:spcAft>
                <a:spcPts val="12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sym typeface="Wingdings" panose="05000000000000000000" pitchFamily="2" charset="2"/>
              </a:rPr>
              <a:t>Run anywhere and build apps using the language of your choice</a:t>
            </a:r>
          </a:p>
          <a:p>
            <a:pPr marL="0" marR="0" lvl="0" indent="0" algn="l" defTabSz="932148" rtl="0" eaLnBrk="1" fontAlgn="auto" latinLnBrk="0" hangingPunct="1">
              <a:lnSpc>
                <a:spcPct val="90000"/>
              </a:lnSpc>
              <a:spcBef>
                <a:spcPct val="0"/>
              </a:spcBef>
              <a:spcAft>
                <a:spcPts val="12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Analyze complex relationships with support for graph data</a:t>
            </a:r>
          </a:p>
          <a:p>
            <a:pPr marL="0" marR="0" lvl="0" indent="0" algn="l" defTabSz="932148" rtl="0" eaLnBrk="1" fontAlgn="auto" latinLnBrk="0" hangingPunct="1">
              <a:lnSpc>
                <a:spcPct val="90000"/>
              </a:lnSpc>
              <a:spcBef>
                <a:spcPct val="0"/>
              </a:spcBef>
              <a:spcAft>
                <a:spcPts val="120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sym typeface="Wingdings" panose="05000000000000000000" pitchFamily="2" charset="2"/>
              </a:rPr>
              <a:t>Advanced Machine Learning with R &amp; Python</a:t>
            </a:r>
          </a:p>
          <a:p>
            <a:pPr marL="0" marR="0" lvl="0" indent="0" algn="l" defTabSz="932148" rtl="0" eaLnBrk="1" fontAlgn="auto" latinLnBrk="0" hangingPunct="1">
              <a:lnSpc>
                <a:spcPct val="90000"/>
              </a:lnSpc>
              <a:spcBef>
                <a:spcPct val="0"/>
              </a:spcBef>
              <a:spcAft>
                <a:spcPts val="1200"/>
              </a:spcAft>
              <a:buClrTx/>
              <a:buSzTx/>
              <a:buFontTx/>
              <a:buNone/>
              <a:tabLst/>
              <a:defRPr/>
            </a:pPr>
            <a:r>
              <a:rPr lang="en-US" kern="0" dirty="0">
                <a:ln w="3175">
                  <a:noFill/>
                </a:ln>
                <a:solidFill>
                  <a:srgbClr val="FFFFFF"/>
                </a:solidFill>
                <a:latin typeface="Segoe UI"/>
                <a:cs typeface="Segoe UI Semibold" panose="020B0702040204020203" pitchFamily="34" charset="0"/>
                <a:sym typeface="Wingdings" panose="05000000000000000000" pitchFamily="2" charset="2"/>
              </a:rPr>
              <a:t>Unparalleled performance with adaptive query processing</a:t>
            </a:r>
            <a:endPar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648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22995">
              <a:defRPr/>
            </a:pPr>
            <a:r>
              <a:rPr lang="en-US" dirty="0"/>
              <a:t>SQL Server 2016 </a:t>
            </a:r>
            <a:r>
              <a:rPr lang="zh-TW" altLang="en-US" dirty="0"/>
              <a:t>增加的功能</a:t>
            </a:r>
            <a:endParaRPr lang="en-US" altLang="zh-TW" dirty="0"/>
          </a:p>
          <a:p>
            <a:pPr defTabSz="922995">
              <a:defRPr/>
            </a:pPr>
            <a:endParaRPr lang="en-US" dirty="0"/>
          </a:p>
          <a:p>
            <a:pPr defTabSz="922995">
              <a:defRPr/>
            </a:pPr>
            <a:r>
              <a:rPr lang="en-US" dirty="0"/>
              <a:t>Query Store provides</a:t>
            </a:r>
            <a:r>
              <a:rPr lang="en-US" baseline="0" dirty="0"/>
              <a:t> c</a:t>
            </a:r>
            <a:r>
              <a:rPr lang="en-US" dirty="0">
                <a:solidFill>
                  <a:srgbClr val="000000"/>
                </a:solidFill>
                <a:latin typeface="Segoe UI Light"/>
              </a:rPr>
              <a:t>omprehensive query performance information when you need it most.</a:t>
            </a:r>
          </a:p>
          <a:p>
            <a:r>
              <a:rPr lang="en-US" dirty="0"/>
              <a:t> </a:t>
            </a:r>
          </a:p>
          <a:p>
            <a:r>
              <a:rPr lang="en-US" dirty="0"/>
              <a:t>By collecting and presenting detailed historic information about all queries, Query Store significantly reduces the time to diagnose and resolve performance issues. </a:t>
            </a:r>
          </a:p>
          <a:p>
            <a:endParaRPr lang="en-US" dirty="0"/>
          </a:p>
          <a:p>
            <a:r>
              <a:rPr lang="en-US" dirty="0"/>
              <a:t>If a query generates a different plan, you can use Query Store to analyze the query plan changes, possible performance degradation, or force the system to use a particular plan for your query.</a:t>
            </a:r>
          </a:p>
          <a:p>
            <a:endParaRPr lang="en-US" dirty="0"/>
          </a:p>
          <a:p>
            <a:pPr defTabSz="627564">
              <a:spcBef>
                <a:spcPts val="606"/>
              </a:spcBef>
              <a:spcAft>
                <a:spcPts val="606"/>
              </a:spcAft>
            </a:pPr>
            <a:r>
              <a:rPr lang="en-US" sz="1400" b="1" dirty="0">
                <a:solidFill>
                  <a:srgbClr val="000000"/>
                </a:solidFill>
              </a:rPr>
              <a:t>Lets you identify queries that used to perform well but are now performing poorly.                                   </a:t>
            </a:r>
          </a:p>
          <a:p>
            <a:pPr defTabSz="627564">
              <a:spcBef>
                <a:spcPts val="606"/>
              </a:spcBef>
              <a:spcAft>
                <a:spcPts val="606"/>
              </a:spcAft>
            </a:pPr>
            <a:r>
              <a:rPr lang="en-US" dirty="0">
                <a:solidFill>
                  <a:srgbClr val="000000"/>
                </a:solidFill>
              </a:rPr>
              <a:t>Troubleshoot in minutes</a:t>
            </a:r>
          </a:p>
          <a:p>
            <a:pPr defTabSz="627564">
              <a:spcBef>
                <a:spcPts val="606"/>
              </a:spcBef>
              <a:spcAft>
                <a:spcPts val="606"/>
              </a:spcAft>
            </a:pPr>
            <a:r>
              <a:rPr lang="en-US" dirty="0">
                <a:solidFill>
                  <a:srgbClr val="000000"/>
                </a:solidFill>
              </a:rPr>
              <a:t>Find regressed queries</a:t>
            </a:r>
          </a:p>
          <a:p>
            <a:pPr defTabSz="627564">
              <a:spcBef>
                <a:spcPts val="606"/>
              </a:spcBef>
              <a:spcAft>
                <a:spcPts val="606"/>
              </a:spcAft>
            </a:pPr>
            <a:r>
              <a:rPr lang="en-US" dirty="0">
                <a:solidFill>
                  <a:srgbClr val="000000"/>
                </a:solidFill>
              </a:rPr>
              <a:t>Identify top resource-consuming queries</a:t>
            </a:r>
          </a:p>
          <a:p>
            <a:pPr defTabSz="627564">
              <a:spcBef>
                <a:spcPts val="606"/>
              </a:spcBef>
              <a:spcAft>
                <a:spcPts val="606"/>
              </a:spcAft>
            </a:pPr>
            <a:r>
              <a:rPr lang="zh-TW" altLang="en-US" dirty="0">
                <a:solidFill>
                  <a:srgbClr val="000000"/>
                </a:solidFill>
              </a:rPr>
              <a:t>最佳化</a:t>
            </a:r>
            <a:r>
              <a:rPr lang="en-US" dirty="0">
                <a:solidFill>
                  <a:srgbClr val="000000"/>
                </a:solidFill>
              </a:rPr>
              <a:t> workloads as needed</a:t>
            </a:r>
          </a:p>
          <a:p>
            <a:pPr defTabSz="627564">
              <a:spcBef>
                <a:spcPts val="606"/>
              </a:spcBef>
              <a:spcAft>
                <a:spcPts val="606"/>
              </a:spcAft>
            </a:pPr>
            <a:r>
              <a:rPr lang="en-US" dirty="0">
                <a:solidFill>
                  <a:srgbClr val="000000"/>
                </a:solidFill>
              </a:rPr>
              <a:t>Upgrade apps smoothly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1719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https://docs.microsoft.com/en-us/sql/relational-databases/automatic-tuning/automatic-tuning</a:t>
            </a:r>
          </a:p>
          <a:p>
            <a:r>
              <a:rPr lang="en-US" dirty="0"/>
              <a:t>https://blogs.msdn.microsoft.com/sqlserverstorageengine/2017/04/19/introducing-interleaved-execution-for-multi-statement-table-valued-functions/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err="1">
                <a:solidFill>
                  <a:schemeClr val="tx1"/>
                </a:solidFill>
                <a:effectLst/>
                <a:latin typeface="+mn-lt"/>
                <a:ea typeface="+mn-ea"/>
                <a:cs typeface="+mn-cs"/>
              </a:rPr>
              <a:t>sys.dm_db_tuning_recommendations</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Returns detailed information about tuning recommendations.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B2ABD9-E93B-4DA7-9E8C-FD475EE15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397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https://blogs.msdn.microsoft.com/sqlserverstorageengine/2017/04/19/introducing-batch-mode-adaptive-joins/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2F80E2B-B978-4B3B-B24B-28D259BA0D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45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p:nvSpPr>
        <p:spPr bwMode="auto">
          <a:xfrm>
            <a:off x="0" y="5818910"/>
            <a:ext cx="9144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3" y="6119147"/>
            <a:ext cx="940033"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328655" y="2608085"/>
            <a:ext cx="4333400" cy="899665"/>
          </a:xfrm>
        </p:spPr>
        <p:txBody>
          <a:bodyPr/>
          <a:lstStyle>
            <a:lvl1pPr>
              <a:defRPr sz="33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328612" y="4140200"/>
            <a:ext cx="4281488" cy="517065"/>
          </a:xfrm>
        </p:spPr>
        <p:txBody>
          <a:bodyPr/>
          <a:lstStyle>
            <a:lvl1pPr marL="0" indent="0">
              <a:buNone/>
              <a:defRPr sz="24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3" y="5513313"/>
            <a:ext cx="2216361" cy="955500"/>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657" y="5412510"/>
            <a:ext cx="2781425" cy="1296449"/>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9146" y="599183"/>
            <a:ext cx="3876200" cy="4610127"/>
          </a:xfrm>
          <a:prstGeom prst="rect">
            <a:avLst/>
          </a:prstGeom>
        </p:spPr>
      </p:pic>
    </p:spTree>
    <p:extLst>
      <p:ext uri="{BB962C8B-B14F-4D97-AF65-F5344CB8AC3E}">
        <p14:creationId xmlns:p14="http://schemas.microsoft.com/office/powerpoint/2010/main" val="773962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884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330518" y="3798566"/>
            <a:ext cx="7022296" cy="553998"/>
          </a:xfrm>
          <a:prstGeom prst="rect">
            <a:avLst/>
          </a:prstGeom>
          <a:noFill/>
        </p:spPr>
        <p:txBody>
          <a:bodyPr wrap="square" lIns="146304" tIns="109728" rIns="146304" bIns="109728">
            <a:spAutoFit/>
          </a:bodyPr>
          <a:lstStyle>
            <a:lvl1pPr marL="0" indent="0">
              <a:spcBef>
                <a:spcPts val="0"/>
              </a:spcBef>
              <a:buNone/>
              <a:defRPr sz="24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330518" y="1958334"/>
            <a:ext cx="7022297" cy="1840230"/>
          </a:xfrm>
          <a:prstGeom prst="rect">
            <a:avLst/>
          </a:prstGeom>
        </p:spPr>
        <p:txBody>
          <a:bodyPr lIns="146304" tIns="9144" rIns="146304" bIns="9144" anchor="b" anchorCtr="0"/>
          <a:lstStyle>
            <a:lvl1pPr marL="0" indent="0">
              <a:spcBef>
                <a:spcPts val="0"/>
              </a:spcBef>
              <a:buNone/>
              <a:defRPr sz="4499">
                <a:solidFill>
                  <a:schemeClr val="bg1"/>
                </a:solidFill>
                <a:latin typeface="+mj-lt"/>
              </a:defRPr>
            </a:lvl1pPr>
          </a:lstStyle>
          <a:p>
            <a:r>
              <a:rPr lang="en-US" sz="4499">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2263378" y="488"/>
            <a:ext cx="6880622" cy="6857514"/>
          </a:xfrm>
          <a:prstGeom prst="rect">
            <a:avLst/>
          </a:prstGeom>
        </p:spPr>
      </p:pic>
      <p:pic>
        <p:nvPicPr>
          <p:cNvPr id="8" name="Picture 7"/>
          <p:cNvPicPr>
            <a:picLocks noChangeAspect="1"/>
          </p:cNvPicPr>
          <p:nvPr userDrawn="1"/>
        </p:nvPicPr>
        <p:blipFill>
          <a:blip r:embed="rId3"/>
          <a:stretch>
            <a:fillRect/>
          </a:stretch>
        </p:blipFill>
        <p:spPr>
          <a:xfrm>
            <a:off x="6496785" y="329402"/>
            <a:ext cx="2386328" cy="509899"/>
          </a:xfrm>
          <a:prstGeom prst="rect">
            <a:avLst/>
          </a:prstGeom>
        </p:spPr>
      </p:pic>
    </p:spTree>
    <p:extLst>
      <p:ext uri="{BB962C8B-B14F-4D97-AF65-F5344CB8AC3E}">
        <p14:creationId xmlns:p14="http://schemas.microsoft.com/office/powerpoint/2010/main" val="10226551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9144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57125" tIns="28566" rIns="57125" bIns="28566" numCol="1" rtlCol="0" anchor="ctr" anchorCtr="0" compatLnSpc="1">
            <a:prstTxWarp prst="textNoShape">
              <a:avLst/>
            </a:prstTxWarp>
          </a:bodyPr>
          <a:lstStyle/>
          <a:p>
            <a:pPr marL="0" marR="0" lvl="0" indent="0" algn="ctr" defTabSz="571092" rtl="0" eaLnBrk="1" fontAlgn="auto" latinLnBrk="0" hangingPunct="1">
              <a:lnSpc>
                <a:spcPct val="100000"/>
              </a:lnSpc>
              <a:spcBef>
                <a:spcPts val="0"/>
              </a:spcBef>
              <a:spcAft>
                <a:spcPts val="0"/>
              </a:spcAft>
              <a:buClrTx/>
              <a:buSzTx/>
              <a:buFontTx/>
              <a:buNone/>
              <a:tabLst/>
              <a:defRPr/>
            </a:pPr>
            <a:endParaRPr kumimoji="0" lang="en-US" sz="131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0302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792262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群組 1">
            <a:extLst>
              <a:ext uri="{FF2B5EF4-FFF2-40B4-BE49-F238E27FC236}">
                <a16:creationId xmlns:a16="http://schemas.microsoft.com/office/drawing/2014/main" id="{B4FDD4D3-1EC7-4CE8-93B1-3B1C9FDA36FB}"/>
              </a:ext>
            </a:extLst>
          </p:cNvPr>
          <p:cNvGrpSpPr/>
          <p:nvPr userDrawn="1"/>
        </p:nvGrpSpPr>
        <p:grpSpPr>
          <a:xfrm>
            <a:off x="0" y="6151419"/>
            <a:ext cx="9144000" cy="706582"/>
            <a:chOff x="0" y="6151419"/>
            <a:chExt cx="12192000" cy="706582"/>
          </a:xfrm>
        </p:grpSpPr>
        <p:sp>
          <p:nvSpPr>
            <p:cNvPr id="7" name="矩形 6">
              <a:extLst>
                <a:ext uri="{FF2B5EF4-FFF2-40B4-BE49-F238E27FC236}">
                  <a16:creationId xmlns:a16="http://schemas.microsoft.com/office/drawing/2014/main" id="{58B4DA39-BC9C-4C20-BF76-96C0A9817769}"/>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5" name="圖片 4" descr="一張含有 美工圖案 的圖片&#10;&#10;描述是以高可信度產生">
              <a:extLst>
                <a:ext uri="{FF2B5EF4-FFF2-40B4-BE49-F238E27FC236}">
                  <a16:creationId xmlns:a16="http://schemas.microsoft.com/office/drawing/2014/main" id="{2A19303C-982B-42C0-A96F-C686CC6D00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8" name="圖片 7">
              <a:extLst>
                <a:ext uri="{FF2B5EF4-FFF2-40B4-BE49-F238E27FC236}">
                  <a16:creationId xmlns:a16="http://schemas.microsoft.com/office/drawing/2014/main" id="{DB8BB7BC-38C2-473F-80EC-2455A8E405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887964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p:nvSpPr>
        <p:spPr bwMode="auto">
          <a:xfrm>
            <a:off x="0" y="5818912"/>
            <a:ext cx="9144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4" y="6119147"/>
            <a:ext cx="940033"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328612" y="1993093"/>
            <a:ext cx="4939188"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328612" y="3852588"/>
            <a:ext cx="4281488"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2" y="5818912"/>
            <a:ext cx="2098999"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0046" y="5666672"/>
            <a:ext cx="2781425"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67800" y="1304014"/>
            <a:ext cx="3876200" cy="3590993"/>
          </a:xfrm>
          <a:prstGeom prst="rect">
            <a:avLst/>
          </a:prstGeom>
        </p:spPr>
      </p:pic>
    </p:spTree>
    <p:extLst>
      <p:ext uri="{BB962C8B-B14F-4D97-AF65-F5344CB8AC3E}">
        <p14:creationId xmlns:p14="http://schemas.microsoft.com/office/powerpoint/2010/main" val="2956141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標題及內容">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2055306"/>
          </a:xfrm>
        </p:spPr>
        <p:txBody>
          <a:bodyPr>
            <a:spAutoFit/>
          </a:bodyPr>
          <a:lstStyle>
            <a:lvl1pPr>
              <a:defRPr sz="3921"/>
            </a:lvl1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482947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4" name="Text Placeholder 3"/>
          <p:cNvSpPr>
            <a:spLocks noGrp="1"/>
          </p:cNvSpPr>
          <p:nvPr>
            <p:ph type="body" sz="quarter" idx="10"/>
          </p:nvPr>
        </p:nvSpPr>
        <p:spPr>
          <a:xfrm>
            <a:off x="201932"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3"/>
          <p:cNvSpPr>
            <a:spLocks noGrp="1"/>
          </p:cNvSpPr>
          <p:nvPr>
            <p:ph type="body" sz="quarter" idx="11"/>
          </p:nvPr>
        </p:nvSpPr>
        <p:spPr>
          <a:xfrm>
            <a:off x="4908161"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Tree>
    <p:extLst>
      <p:ext uri="{BB962C8B-B14F-4D97-AF65-F5344CB8AC3E}">
        <p14:creationId xmlns:p14="http://schemas.microsoft.com/office/powerpoint/2010/main" val="2837076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036065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只有標題">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1047370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內容">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lvl1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Title 5"/>
          <p:cNvSpPr>
            <a:spLocks noGrp="1"/>
          </p:cNvSpPr>
          <p:nvPr>
            <p:ph type="title"/>
          </p:nvPr>
        </p:nvSpPr>
        <p:spPr/>
        <p:txBody>
          <a:bodyPr/>
          <a:lstStyle/>
          <a:p>
            <a:r>
              <a:rPr lang="zh-TW" altLang="en-US"/>
              <a:t>按一下以編輯母片標題樣式</a:t>
            </a:r>
            <a:endParaRPr lang="en-US"/>
          </a:p>
        </p:txBody>
      </p:sp>
      <p:grpSp>
        <p:nvGrpSpPr>
          <p:cNvPr id="2" name="群組 1">
            <a:extLst>
              <a:ext uri="{FF2B5EF4-FFF2-40B4-BE49-F238E27FC236}">
                <a16:creationId xmlns:a16="http://schemas.microsoft.com/office/drawing/2014/main" id="{B4FDD4D3-1EC7-4CE8-93B1-3B1C9FDA36FB}"/>
              </a:ext>
            </a:extLst>
          </p:cNvPr>
          <p:cNvGrpSpPr/>
          <p:nvPr/>
        </p:nvGrpSpPr>
        <p:grpSpPr>
          <a:xfrm>
            <a:off x="0" y="6151419"/>
            <a:ext cx="9144000" cy="706582"/>
            <a:chOff x="0" y="6151419"/>
            <a:chExt cx="12192000" cy="706582"/>
          </a:xfrm>
        </p:grpSpPr>
        <p:sp>
          <p:nvSpPr>
            <p:cNvPr id="7" name="矩形 6">
              <a:extLst>
                <a:ext uri="{FF2B5EF4-FFF2-40B4-BE49-F238E27FC236}">
                  <a16:creationId xmlns:a16="http://schemas.microsoft.com/office/drawing/2014/main" id="{58B4DA39-BC9C-4C20-BF76-96C0A9817769}"/>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5" name="圖片 4" descr="一張含有 美工圖案 的圖片&#10;&#10;描述是以高可信度產生">
              <a:extLst>
                <a:ext uri="{FF2B5EF4-FFF2-40B4-BE49-F238E27FC236}">
                  <a16:creationId xmlns:a16="http://schemas.microsoft.com/office/drawing/2014/main" id="{2A19303C-982B-42C0-A96F-C686CC6D00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8" name="圖片 7">
              <a:extLst>
                <a:ext uri="{FF2B5EF4-FFF2-40B4-BE49-F238E27FC236}">
                  <a16:creationId xmlns:a16="http://schemas.microsoft.com/office/drawing/2014/main" id="{DB8BB7BC-38C2-473F-80EC-2455A8E405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366882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5" y="2881344"/>
            <a:ext cx="7508015"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660713" y="1070515"/>
            <a:ext cx="781142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888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9144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4202067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341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9137622"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81444" y="3853424"/>
            <a:ext cx="437007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6965" y="1248355"/>
            <a:ext cx="6750657" cy="5029485"/>
          </a:xfrm>
          <a:prstGeom prst="rect">
            <a:avLst/>
          </a:prstGeom>
        </p:spPr>
      </p:pic>
    </p:spTree>
    <p:extLst>
      <p:ext uri="{BB962C8B-B14F-4D97-AF65-F5344CB8AC3E}">
        <p14:creationId xmlns:p14="http://schemas.microsoft.com/office/powerpoint/2010/main" val="2359014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Title only_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649" y="1"/>
            <a:ext cx="9143959" cy="6858001"/>
          </a:xfrm>
          <a:prstGeom prst="rect">
            <a:avLst/>
          </a:prstGeom>
        </p:spPr>
      </p:pic>
      <p:sp>
        <p:nvSpPr>
          <p:cNvPr id="7" name="Rectangle 6"/>
          <p:cNvSpPr/>
          <p:nvPr/>
        </p:nvSpPr>
        <p:spPr bwMode="auto">
          <a:xfrm>
            <a:off x="-608" y="1"/>
            <a:ext cx="9144608" cy="6858000"/>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1" y="0"/>
            <a:ext cx="9143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kern="0">
              <a:solidFill>
                <a:srgbClr val="002050"/>
              </a:solidFill>
            </a:endParaRPr>
          </a:p>
        </p:txBody>
      </p:sp>
      <p:sp>
        <p:nvSpPr>
          <p:cNvPr id="2" name="Title 1"/>
          <p:cNvSpPr>
            <a:spLocks noGrp="1"/>
          </p:cNvSpPr>
          <p:nvPr userDrawn="1">
            <p:ph type="title"/>
          </p:nvPr>
        </p:nvSpPr>
        <p:spPr/>
        <p:txBody>
          <a:bodyPr/>
          <a:lstStyle>
            <a:lvl1pP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165901015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226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330518" y="3798566"/>
            <a:ext cx="7022296" cy="553998"/>
          </a:xfrm>
          <a:prstGeom prst="rect">
            <a:avLst/>
          </a:prstGeom>
          <a:noFill/>
        </p:spPr>
        <p:txBody>
          <a:bodyPr wrap="square" lIns="146304" tIns="109728" rIns="146304" bIns="109728">
            <a:spAutoFit/>
          </a:bodyPr>
          <a:lstStyle>
            <a:lvl1pPr marL="0" indent="0">
              <a:spcBef>
                <a:spcPts val="0"/>
              </a:spcBef>
              <a:buNone/>
              <a:defRPr sz="24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330518" y="1958334"/>
            <a:ext cx="7022297" cy="1840230"/>
          </a:xfrm>
          <a:prstGeom prst="rect">
            <a:avLst/>
          </a:prstGeom>
        </p:spPr>
        <p:txBody>
          <a:bodyPr lIns="146304" tIns="9144" rIns="146304" bIns="9144" anchor="b" anchorCtr="0"/>
          <a:lstStyle>
            <a:lvl1pPr marL="0" indent="0">
              <a:spcBef>
                <a:spcPts val="0"/>
              </a:spcBef>
              <a:buNone/>
              <a:defRPr sz="4499">
                <a:solidFill>
                  <a:schemeClr val="bg1"/>
                </a:solidFill>
                <a:latin typeface="+mj-lt"/>
              </a:defRPr>
            </a:lvl1pPr>
          </a:lstStyle>
          <a:p>
            <a:r>
              <a:rPr lang="en-US" sz="4499">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2263378" y="488"/>
            <a:ext cx="6880622" cy="6857514"/>
          </a:xfrm>
          <a:prstGeom prst="rect">
            <a:avLst/>
          </a:prstGeom>
        </p:spPr>
      </p:pic>
      <p:pic>
        <p:nvPicPr>
          <p:cNvPr id="8" name="Picture 7"/>
          <p:cNvPicPr>
            <a:picLocks noChangeAspect="1"/>
          </p:cNvPicPr>
          <p:nvPr userDrawn="1"/>
        </p:nvPicPr>
        <p:blipFill>
          <a:blip r:embed="rId3"/>
          <a:stretch>
            <a:fillRect/>
          </a:stretch>
        </p:blipFill>
        <p:spPr>
          <a:xfrm>
            <a:off x="6496785" y="329402"/>
            <a:ext cx="2386328" cy="509899"/>
          </a:xfrm>
          <a:prstGeom prst="rect">
            <a:avLst/>
          </a:prstGeom>
        </p:spPr>
      </p:pic>
    </p:spTree>
    <p:extLst>
      <p:ext uri="{BB962C8B-B14F-4D97-AF65-F5344CB8AC3E}">
        <p14:creationId xmlns:p14="http://schemas.microsoft.com/office/powerpoint/2010/main" val="24023446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902864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群組 1">
            <a:extLst>
              <a:ext uri="{FF2B5EF4-FFF2-40B4-BE49-F238E27FC236}">
                <a16:creationId xmlns:a16="http://schemas.microsoft.com/office/drawing/2014/main" id="{B4FDD4D3-1EC7-4CE8-93B1-3B1C9FDA36FB}"/>
              </a:ext>
            </a:extLst>
          </p:cNvPr>
          <p:cNvGrpSpPr/>
          <p:nvPr userDrawn="1"/>
        </p:nvGrpSpPr>
        <p:grpSpPr>
          <a:xfrm>
            <a:off x="0" y="6151419"/>
            <a:ext cx="9144000" cy="706582"/>
            <a:chOff x="0" y="6151419"/>
            <a:chExt cx="12192000" cy="706582"/>
          </a:xfrm>
        </p:grpSpPr>
        <p:sp>
          <p:nvSpPr>
            <p:cNvPr id="7" name="矩形 6">
              <a:extLst>
                <a:ext uri="{FF2B5EF4-FFF2-40B4-BE49-F238E27FC236}">
                  <a16:creationId xmlns:a16="http://schemas.microsoft.com/office/drawing/2014/main" id="{58B4DA39-BC9C-4C20-BF76-96C0A9817769}"/>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5" name="圖片 4" descr="一張含有 美工圖案 的圖片&#10;&#10;描述是以高可信度產生">
              <a:extLst>
                <a:ext uri="{FF2B5EF4-FFF2-40B4-BE49-F238E27FC236}">
                  <a16:creationId xmlns:a16="http://schemas.microsoft.com/office/drawing/2014/main" id="{2A19303C-982B-42C0-A96F-C686CC6D00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8" name="圖片 7">
              <a:extLst>
                <a:ext uri="{FF2B5EF4-FFF2-40B4-BE49-F238E27FC236}">
                  <a16:creationId xmlns:a16="http://schemas.microsoft.com/office/drawing/2014/main" id="{DB8BB7BC-38C2-473F-80EC-2455A8E405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2214396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grpSp>
        <p:nvGrpSpPr>
          <p:cNvPr id="7" name="群組 6">
            <a:extLst>
              <a:ext uri="{FF2B5EF4-FFF2-40B4-BE49-F238E27FC236}">
                <a16:creationId xmlns:a16="http://schemas.microsoft.com/office/drawing/2014/main" id="{A78E76B6-BF95-4675-93A8-36322F2B254E}"/>
              </a:ext>
            </a:extLst>
          </p:cNvPr>
          <p:cNvGrpSpPr/>
          <p:nvPr/>
        </p:nvGrpSpPr>
        <p:grpSpPr>
          <a:xfrm>
            <a:off x="0" y="6151419"/>
            <a:ext cx="9144000" cy="706582"/>
            <a:chOff x="0" y="6151419"/>
            <a:chExt cx="12192000" cy="706582"/>
          </a:xfrm>
        </p:grpSpPr>
        <p:sp>
          <p:nvSpPr>
            <p:cNvPr id="9" name="矩形 8">
              <a:extLst>
                <a:ext uri="{FF2B5EF4-FFF2-40B4-BE49-F238E27FC236}">
                  <a16:creationId xmlns:a16="http://schemas.microsoft.com/office/drawing/2014/main" id="{98C46414-7039-4629-BBB4-698392903786}"/>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10" name="圖片 9" descr="一張含有 美工圖案 的圖片&#10;&#10;描述是以高可信度產生">
              <a:extLst>
                <a:ext uri="{FF2B5EF4-FFF2-40B4-BE49-F238E27FC236}">
                  <a16:creationId xmlns:a16="http://schemas.microsoft.com/office/drawing/2014/main" id="{4204875A-46A5-4790-8534-12E6803D2E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11" name="圖片 10">
              <a:extLst>
                <a:ext uri="{FF2B5EF4-FFF2-40B4-BE49-F238E27FC236}">
                  <a16:creationId xmlns:a16="http://schemas.microsoft.com/office/drawing/2014/main" id="{74B80006-C53E-4AE0-8A83-CF83333BD5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545709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pic>
        <p:nvPicPr>
          <p:cNvPr id="3" name="圖片 2" descr="一張含有 美工圖案 的圖片&#10;&#10;描述是以高可信度產生">
            <a:extLst>
              <a:ext uri="{FF2B5EF4-FFF2-40B4-BE49-F238E27FC236}">
                <a16:creationId xmlns:a16="http://schemas.microsoft.com/office/drawing/2014/main" id="{93547162-3073-4851-A3F0-4617C8A3A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1" y="6274520"/>
            <a:ext cx="1353433" cy="583481"/>
          </a:xfrm>
          <a:prstGeom prst="rect">
            <a:avLst/>
          </a:prstGeom>
        </p:spPr>
      </p:pic>
      <p:grpSp>
        <p:nvGrpSpPr>
          <p:cNvPr id="4" name="群組 3">
            <a:extLst>
              <a:ext uri="{FF2B5EF4-FFF2-40B4-BE49-F238E27FC236}">
                <a16:creationId xmlns:a16="http://schemas.microsoft.com/office/drawing/2014/main" id="{262E749C-3C5A-41D8-AFB1-378FC03F9920}"/>
              </a:ext>
            </a:extLst>
          </p:cNvPr>
          <p:cNvGrpSpPr/>
          <p:nvPr/>
        </p:nvGrpSpPr>
        <p:grpSpPr>
          <a:xfrm>
            <a:off x="0" y="6151419"/>
            <a:ext cx="9144000" cy="706582"/>
            <a:chOff x="0" y="6151419"/>
            <a:chExt cx="12192000" cy="706582"/>
          </a:xfrm>
        </p:grpSpPr>
        <p:sp>
          <p:nvSpPr>
            <p:cNvPr id="5" name="矩形 4">
              <a:extLst>
                <a:ext uri="{FF2B5EF4-FFF2-40B4-BE49-F238E27FC236}">
                  <a16:creationId xmlns:a16="http://schemas.microsoft.com/office/drawing/2014/main" id="{C38F4A2E-2325-47C8-A7D4-F26EC3CB76E5}"/>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6" name="圖片 5" descr="一張含有 美工圖案 的圖片&#10;&#10;描述是以高可信度產生">
              <a:extLst>
                <a:ext uri="{FF2B5EF4-FFF2-40B4-BE49-F238E27FC236}">
                  <a16:creationId xmlns:a16="http://schemas.microsoft.com/office/drawing/2014/main" id="{E5B1EF28-2B8D-424F-8367-FD715E655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7" name="圖片 6">
              <a:extLst>
                <a:ext uri="{FF2B5EF4-FFF2-40B4-BE49-F238E27FC236}">
                  <a16:creationId xmlns:a16="http://schemas.microsoft.com/office/drawing/2014/main" id="{9C847098-4716-4A0A-9F1B-64FFC34573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855379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只有標題">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pic>
        <p:nvPicPr>
          <p:cNvPr id="3" name="圖片 2" descr="一張含有 美工圖案 的圖片&#10;&#10;描述是以高可信度產生">
            <a:extLst>
              <a:ext uri="{FF2B5EF4-FFF2-40B4-BE49-F238E27FC236}">
                <a16:creationId xmlns:a16="http://schemas.microsoft.com/office/drawing/2014/main" id="{564F2762-6F4D-4F29-8514-34D538ED0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1" y="6274520"/>
            <a:ext cx="1353433" cy="583481"/>
          </a:xfrm>
          <a:prstGeom prst="rect">
            <a:avLst/>
          </a:prstGeom>
        </p:spPr>
      </p:pic>
      <p:grpSp>
        <p:nvGrpSpPr>
          <p:cNvPr id="4" name="群組 3">
            <a:extLst>
              <a:ext uri="{FF2B5EF4-FFF2-40B4-BE49-F238E27FC236}">
                <a16:creationId xmlns:a16="http://schemas.microsoft.com/office/drawing/2014/main" id="{69C1D06E-FE77-4903-8D1A-93F2FD430AC8}"/>
              </a:ext>
            </a:extLst>
          </p:cNvPr>
          <p:cNvGrpSpPr/>
          <p:nvPr/>
        </p:nvGrpSpPr>
        <p:grpSpPr>
          <a:xfrm>
            <a:off x="0" y="6151419"/>
            <a:ext cx="9144000" cy="706582"/>
            <a:chOff x="0" y="6151419"/>
            <a:chExt cx="12192000" cy="706582"/>
          </a:xfrm>
        </p:grpSpPr>
        <p:sp>
          <p:nvSpPr>
            <p:cNvPr id="5" name="矩形 4">
              <a:extLst>
                <a:ext uri="{FF2B5EF4-FFF2-40B4-BE49-F238E27FC236}">
                  <a16:creationId xmlns:a16="http://schemas.microsoft.com/office/drawing/2014/main" id="{B2136DE1-734B-489C-8C1A-D96D8A6E2B17}"/>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6" name="圖片 5" descr="一張含有 美工圖案 的圖片&#10;&#10;描述是以高可信度產生">
              <a:extLst>
                <a:ext uri="{FF2B5EF4-FFF2-40B4-BE49-F238E27FC236}">
                  <a16:creationId xmlns:a16="http://schemas.microsoft.com/office/drawing/2014/main" id="{FE64ADAF-FEDC-42E8-8E6E-05E3001AB0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7" name="圖片 6">
              <a:extLst>
                <a:ext uri="{FF2B5EF4-FFF2-40B4-BE49-F238E27FC236}">
                  <a16:creationId xmlns:a16="http://schemas.microsoft.com/office/drawing/2014/main" id="{BD3BE4B4-83CA-4B66-A009-6CF2EEAA42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11488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4" y="2881342"/>
            <a:ext cx="7508015" cy="807913"/>
          </a:xfrm>
          <a:noFill/>
        </p:spPr>
        <p:txBody>
          <a:bodyPr wrap="square" tIns="91440" bIns="91440" anchor="t" anchorCtr="0">
            <a:spAutoFit/>
          </a:bodyPr>
          <a:lstStyle>
            <a:lvl1pPr>
              <a:defRPr sz="4500" spc="-74"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660712" y="1070515"/>
            <a:ext cx="781142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圖片 6" descr="一張含有 美工圖案 的圖片&#10;&#10;描述是以高可信度產生">
            <a:extLst>
              <a:ext uri="{FF2B5EF4-FFF2-40B4-BE49-F238E27FC236}">
                <a16:creationId xmlns:a16="http://schemas.microsoft.com/office/drawing/2014/main" id="{93830F17-AD01-4768-8699-2417BAF99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1" y="6274520"/>
            <a:ext cx="1353433" cy="583481"/>
          </a:xfrm>
          <a:prstGeom prst="rect">
            <a:avLst/>
          </a:prstGeom>
        </p:spPr>
      </p:pic>
      <p:grpSp>
        <p:nvGrpSpPr>
          <p:cNvPr id="8" name="群組 7">
            <a:extLst>
              <a:ext uri="{FF2B5EF4-FFF2-40B4-BE49-F238E27FC236}">
                <a16:creationId xmlns:a16="http://schemas.microsoft.com/office/drawing/2014/main" id="{C4200001-813B-4F21-AC82-CEFF32853A36}"/>
              </a:ext>
            </a:extLst>
          </p:cNvPr>
          <p:cNvGrpSpPr/>
          <p:nvPr/>
        </p:nvGrpSpPr>
        <p:grpSpPr>
          <a:xfrm>
            <a:off x="0" y="6151419"/>
            <a:ext cx="9144000" cy="706582"/>
            <a:chOff x="0" y="6151419"/>
            <a:chExt cx="12192000" cy="706582"/>
          </a:xfrm>
        </p:grpSpPr>
        <p:sp>
          <p:nvSpPr>
            <p:cNvPr id="9" name="矩形 8">
              <a:extLst>
                <a:ext uri="{FF2B5EF4-FFF2-40B4-BE49-F238E27FC236}">
                  <a16:creationId xmlns:a16="http://schemas.microsoft.com/office/drawing/2014/main" id="{05BD6650-B45E-415C-AA0C-5318D257AFF3}"/>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10" name="圖片 9" descr="一張含有 美工圖案 的圖片&#10;&#10;描述是以高可信度產生">
              <a:extLst>
                <a:ext uri="{FF2B5EF4-FFF2-40B4-BE49-F238E27FC236}">
                  <a16:creationId xmlns:a16="http://schemas.microsoft.com/office/drawing/2014/main" id="{2CE56AEB-3FE1-4AFB-94A4-C868BC4493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11" name="圖片 10">
              <a:extLst>
                <a:ext uri="{FF2B5EF4-FFF2-40B4-BE49-F238E27FC236}">
                  <a16:creationId xmlns:a16="http://schemas.microsoft.com/office/drawing/2014/main" id="{311C82FF-4E02-4A79-AEC8-DCB8BAA438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15879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6035" y="2084173"/>
            <a:ext cx="8516036" cy="917880"/>
          </a:xfrm>
          <a:noFill/>
        </p:spPr>
        <p:txBody>
          <a:bodyPr wrap="square" tIns="91440" bIns="91440" anchor="t" anchorCtr="0">
            <a:spAutoFit/>
          </a:bodyPr>
          <a:lstStyle>
            <a:lvl1pPr>
              <a:defRPr sz="5294" spc="-74" baseline="0">
                <a:solidFill>
                  <a:schemeClr val="bg1"/>
                </a:solidFill>
              </a:defRPr>
            </a:lvl1pPr>
          </a:lstStyle>
          <a:p>
            <a:r>
              <a:rPr lang="en-US"/>
              <a:t>Section title</a:t>
            </a:r>
          </a:p>
        </p:txBody>
      </p:sp>
      <p:pic>
        <p:nvPicPr>
          <p:cNvPr id="4" name="圖片 3" descr="一張含有 美工圖案 的圖片&#10;&#10;描述是以高可信度產生">
            <a:extLst>
              <a:ext uri="{FF2B5EF4-FFF2-40B4-BE49-F238E27FC236}">
                <a16:creationId xmlns:a16="http://schemas.microsoft.com/office/drawing/2014/main" id="{622925C7-74FC-4148-B4DA-6F4CF6DDE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1" y="6274520"/>
            <a:ext cx="1353433" cy="583481"/>
          </a:xfrm>
          <a:prstGeom prst="rect">
            <a:avLst/>
          </a:prstGeom>
        </p:spPr>
      </p:pic>
      <p:grpSp>
        <p:nvGrpSpPr>
          <p:cNvPr id="5" name="群組 4">
            <a:extLst>
              <a:ext uri="{FF2B5EF4-FFF2-40B4-BE49-F238E27FC236}">
                <a16:creationId xmlns:a16="http://schemas.microsoft.com/office/drawing/2014/main" id="{9DF9BB24-E0A3-4322-BA43-CBDC5331A7CA}"/>
              </a:ext>
            </a:extLst>
          </p:cNvPr>
          <p:cNvGrpSpPr/>
          <p:nvPr/>
        </p:nvGrpSpPr>
        <p:grpSpPr>
          <a:xfrm>
            <a:off x="0" y="6151419"/>
            <a:ext cx="9144000" cy="706582"/>
            <a:chOff x="0" y="6151419"/>
            <a:chExt cx="12192000" cy="706582"/>
          </a:xfrm>
        </p:grpSpPr>
        <p:sp>
          <p:nvSpPr>
            <p:cNvPr id="6" name="矩形 5">
              <a:extLst>
                <a:ext uri="{FF2B5EF4-FFF2-40B4-BE49-F238E27FC236}">
                  <a16:creationId xmlns:a16="http://schemas.microsoft.com/office/drawing/2014/main" id="{52036E29-E14B-481F-9128-D16E70610675}"/>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7" name="圖片 6" descr="一張含有 美工圖案 的圖片&#10;&#10;描述是以高可信度產生">
              <a:extLst>
                <a:ext uri="{FF2B5EF4-FFF2-40B4-BE49-F238E27FC236}">
                  <a16:creationId xmlns:a16="http://schemas.microsoft.com/office/drawing/2014/main" id="{E361C266-20EC-4EF0-A86B-2BEDB398B5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8" name="圖片 7">
              <a:extLst>
                <a:ext uri="{FF2B5EF4-FFF2-40B4-BE49-F238E27FC236}">
                  <a16:creationId xmlns:a16="http://schemas.microsoft.com/office/drawing/2014/main" id="{CB609A88-85F8-4E76-B052-2AD7ED2576E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17240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pic>
        <p:nvPicPr>
          <p:cNvPr id="2" name="圖片 1" descr="一張含有 美工圖案 的圖片&#10;&#10;描述是以高可信度產生">
            <a:extLst>
              <a:ext uri="{FF2B5EF4-FFF2-40B4-BE49-F238E27FC236}">
                <a16:creationId xmlns:a16="http://schemas.microsoft.com/office/drawing/2014/main" id="{F1D4F6B3-EE47-4E6F-8F34-784668B58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1" y="6274520"/>
            <a:ext cx="1353433" cy="583481"/>
          </a:xfrm>
          <a:prstGeom prst="rect">
            <a:avLst/>
          </a:prstGeom>
        </p:spPr>
      </p:pic>
      <p:grpSp>
        <p:nvGrpSpPr>
          <p:cNvPr id="3" name="群組 2">
            <a:extLst>
              <a:ext uri="{FF2B5EF4-FFF2-40B4-BE49-F238E27FC236}">
                <a16:creationId xmlns:a16="http://schemas.microsoft.com/office/drawing/2014/main" id="{C411BD93-DD9A-4522-826B-02DEA0E805DD}"/>
              </a:ext>
            </a:extLst>
          </p:cNvPr>
          <p:cNvGrpSpPr/>
          <p:nvPr/>
        </p:nvGrpSpPr>
        <p:grpSpPr>
          <a:xfrm>
            <a:off x="0" y="6151419"/>
            <a:ext cx="9144000" cy="706582"/>
            <a:chOff x="0" y="6151419"/>
            <a:chExt cx="12192000" cy="706582"/>
          </a:xfrm>
        </p:grpSpPr>
        <p:sp>
          <p:nvSpPr>
            <p:cNvPr id="4" name="矩形 3">
              <a:extLst>
                <a:ext uri="{FF2B5EF4-FFF2-40B4-BE49-F238E27FC236}">
                  <a16:creationId xmlns:a16="http://schemas.microsoft.com/office/drawing/2014/main" id="{6A1F56E3-5DFD-4217-9968-11D6008442EA}"/>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5" name="圖片 4" descr="一張含有 美工圖案 的圖片&#10;&#10;描述是以高可信度產生">
              <a:extLst>
                <a:ext uri="{FF2B5EF4-FFF2-40B4-BE49-F238E27FC236}">
                  <a16:creationId xmlns:a16="http://schemas.microsoft.com/office/drawing/2014/main" id="{3D8B21C0-106C-480A-B33F-53A44A930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6" name="圖片 5">
              <a:extLst>
                <a:ext uri="{FF2B5EF4-FFF2-40B4-BE49-F238E27FC236}">
                  <a16:creationId xmlns:a16="http://schemas.microsoft.com/office/drawing/2014/main" id="{55C75567-42A5-41D4-B1A5-3100B1DACC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24449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_Title only_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649" y="1"/>
            <a:ext cx="9143959" cy="6858001"/>
          </a:xfrm>
          <a:prstGeom prst="rect">
            <a:avLst/>
          </a:prstGeom>
        </p:spPr>
      </p:pic>
      <p:sp>
        <p:nvSpPr>
          <p:cNvPr id="7" name="Rectangle 6"/>
          <p:cNvSpPr/>
          <p:nvPr/>
        </p:nvSpPr>
        <p:spPr bwMode="auto">
          <a:xfrm>
            <a:off x="-608" y="1"/>
            <a:ext cx="9144608" cy="6858000"/>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1" y="0"/>
            <a:ext cx="9143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kern="0">
              <a:solidFill>
                <a:srgbClr val="002050"/>
              </a:solidFill>
            </a:endParaRPr>
          </a:p>
        </p:txBody>
      </p:sp>
      <p:sp>
        <p:nvSpPr>
          <p:cNvPr id="2" name="Title 1"/>
          <p:cNvSpPr>
            <a:spLocks noGrp="1"/>
          </p:cNvSpPr>
          <p:nvPr userDrawn="1">
            <p:ph type="title"/>
          </p:nvPr>
        </p:nvSpPr>
        <p:spPr/>
        <p:txBody>
          <a:bodyPr/>
          <a:lstStyle>
            <a:lvl1pP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426999562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10.png"/><Relationship Id="rId2" Type="http://schemas.openxmlformats.org/officeDocument/2006/relationships/slideLayout" Target="../slideLayouts/slideLayout16.xml"/><Relationship Id="rId16"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zh-TW" altLang="en-US"/>
              <a:t>按一下以編輯母片標題樣式</a:t>
            </a:r>
            <a:endParaRPr lang="en-US"/>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9278179" y="8222"/>
            <a:ext cx="724699" cy="5646181"/>
            <a:chOff x="12618967" y="8385"/>
            <a:chExt cx="985640" cy="5758581"/>
          </a:xfrm>
        </p:grpSpPr>
        <p:grpSp>
          <p:nvGrpSpPr>
            <p:cNvPr id="18" name="Group 17"/>
            <p:cNvGrpSpPr/>
            <p:nvPr userDrawn="1"/>
          </p:nvGrpSpPr>
          <p:grpSpPr>
            <a:xfrm>
              <a:off x="12618967" y="8385"/>
              <a:ext cx="985640" cy="5758581"/>
              <a:chOff x="12618967" y="8385"/>
              <a:chExt cx="985640"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G:120 B:215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a:gradFill>
                        <a:gsLst>
                          <a:gs pos="92035">
                            <a:srgbClr val="505050"/>
                          </a:gs>
                          <a:gs pos="27000">
                            <a:srgbClr val="505050"/>
                          </a:gs>
                        </a:gsLst>
                        <a:lin ang="5400000" scaled="0"/>
                      </a:gradFill>
                      <a:ea typeface="Segoe UI" pitchFamily="34" charset="0"/>
                      <a:cs typeface="Segoe UI" pitchFamily="34" charset="0"/>
                    </a:rPr>
                    <a:t>R:</a:t>
                  </a:r>
                  <a:r>
                    <a:rPr lang="en-US" sz="368" baseline="0">
                      <a:gradFill>
                        <a:gsLst>
                          <a:gs pos="92035">
                            <a:srgbClr val="505050"/>
                          </a:gs>
                          <a:gs pos="27000">
                            <a:srgbClr val="505050"/>
                          </a:gs>
                        </a:gsLst>
                        <a:lin ang="5400000" scaled="0"/>
                      </a:gradFill>
                      <a:ea typeface="Segoe UI" pitchFamily="34" charset="0"/>
                      <a:cs typeface="Segoe UI" pitchFamily="34" charset="0"/>
                    </a:rPr>
                    <a:t>210 G:210 B:210</a:t>
                  </a:r>
                  <a:endParaRPr lang="en-US" sz="368">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R:92</a:t>
                  </a:r>
                  <a:r>
                    <a:rPr lang="en-US" sz="368" baseline="0">
                      <a:gradFill>
                        <a:gsLst>
                          <a:gs pos="0">
                            <a:srgbClr val="FFFFFF"/>
                          </a:gs>
                          <a:gs pos="100000">
                            <a:srgbClr val="FFFFFF"/>
                          </a:gs>
                        </a:gsLst>
                        <a:lin ang="5400000" scaled="0"/>
                      </a:gradFill>
                      <a:ea typeface="Segoe UI" pitchFamily="34" charset="0"/>
                      <a:cs typeface="Segoe UI" pitchFamily="34" charset="0"/>
                    </a:rPr>
                    <a:t> G:45 B:145</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80 G:80 B:80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115 G:115 B:115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solidFill>
                        <a:srgbClr val="000000"/>
                      </a:soli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R:0</a:t>
                  </a:r>
                  <a:r>
                    <a:rPr lang="en-US" sz="368" baseline="0">
                      <a:gradFill>
                        <a:gsLst>
                          <a:gs pos="2092">
                            <a:srgbClr val="F8F8F8"/>
                          </a:gs>
                          <a:gs pos="10042">
                            <a:srgbClr val="F8F8F8"/>
                          </a:gs>
                        </a:gsLst>
                        <a:lin ang="5400000" scaled="0"/>
                      </a:gradFill>
                      <a:ea typeface="Segoe UI" pitchFamily="34" charset="0"/>
                      <a:cs typeface="Segoe UI" pitchFamily="34" charset="0"/>
                    </a:rPr>
                    <a:t> G:130 B:114</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70376" y="226929"/>
                <a:ext cx="678817"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Main colors</a:t>
                </a:r>
              </a:p>
            </p:txBody>
          </p:sp>
          <p:sp>
            <p:nvSpPr>
              <p:cNvPr id="32" name="TextBox 31"/>
              <p:cNvSpPr txBox="1"/>
              <p:nvPr userDrawn="1"/>
            </p:nvSpPr>
            <p:spPr>
              <a:xfrm rot="5400000">
                <a:off x="12055689" y="4197341"/>
                <a:ext cx="2029255"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Secondary colors (use only when</a:t>
                </a:r>
                <a:r>
                  <a:rPr lang="en-US" sz="735" baseline="0">
                    <a:gradFill>
                      <a:gsLst>
                        <a:gs pos="2917">
                          <a:schemeClr val="tx1"/>
                        </a:gs>
                        <a:gs pos="30000">
                          <a:schemeClr val="tx1"/>
                        </a:gs>
                      </a:gsLst>
                      <a:lin ang="5400000" scaled="0"/>
                    </a:gradFill>
                  </a:rPr>
                  <a:t> necessary)</a:t>
                </a:r>
                <a:endParaRPr lang="en-US" sz="735">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577" fontAlgn="base">
                <a:lnSpc>
                  <a:spcPct val="100000"/>
                </a:lnSpc>
                <a:spcBef>
                  <a:spcPct val="0"/>
                </a:spcBef>
                <a:spcAft>
                  <a:spcPct val="0"/>
                </a:spcAft>
              </a:pPr>
              <a:r>
                <a:rPr lang="en-US" sz="368">
                  <a:gradFill>
                    <a:gsLst>
                      <a:gs pos="7965">
                        <a:srgbClr val="000000"/>
                      </a:gs>
                      <a:gs pos="28319">
                        <a:srgbClr val="000000"/>
                      </a:gs>
                    </a:gsLst>
                    <a:lin ang="5400000" scaled="0"/>
                  </a:gradFill>
                  <a:ea typeface="Segoe UI" pitchFamily="34" charset="0"/>
                  <a:cs typeface="Segoe UI" pitchFamily="34" charset="0"/>
                </a:rPr>
                <a:t>R:</a:t>
              </a:r>
              <a:r>
                <a:rPr lang="en-US" sz="368" baseline="0">
                  <a:gradFill>
                    <a:gsLst>
                      <a:gs pos="7965">
                        <a:srgbClr val="000000"/>
                      </a:gs>
                      <a:gs pos="28319">
                        <a:srgbClr val="000000"/>
                      </a:gs>
                    </a:gsLst>
                    <a:lin ang="5400000" scaled="0"/>
                  </a:gradFill>
                  <a:ea typeface="Segoe UI" pitchFamily="34" charset="0"/>
                  <a:cs typeface="Segoe UI" pitchFamily="34" charset="0"/>
                </a:rPr>
                <a:t>0 G:188 B:242</a:t>
              </a:r>
              <a:endParaRPr lang="en-US" sz="368">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p:nvGrpSpPr>
        <p:grpSpPr>
          <a:xfrm>
            <a:off x="1" y="6150820"/>
            <a:ext cx="10156241" cy="752514"/>
            <a:chOff x="1" y="6150820"/>
            <a:chExt cx="13541654" cy="752514"/>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752514"/>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450"/>
                </a:spcAft>
              </a:pPr>
              <a:r>
                <a:rPr lang="en-US" sz="3300" dirty="0">
                  <a:solidFill>
                    <a:srgbClr val="F8F8F8"/>
                  </a:solidFill>
                  <a:effectLst/>
                  <a:latin typeface="+mn-lt"/>
                </a:rPr>
                <a:t>.NET Conf</a:t>
              </a:r>
              <a:endParaRPr lang="en-US" sz="3300" dirty="0">
                <a:solidFill>
                  <a:srgbClr val="F8F8F8"/>
                </a:solidFill>
                <a:effectLst/>
              </a:endParaRPr>
            </a:p>
          </p:txBody>
        </p:sp>
      </p:grpSp>
      <p:grpSp>
        <p:nvGrpSpPr>
          <p:cNvPr id="23" name="群組 22">
            <a:extLst>
              <a:ext uri="{FF2B5EF4-FFF2-40B4-BE49-F238E27FC236}">
                <a16:creationId xmlns:a16="http://schemas.microsoft.com/office/drawing/2014/main" id="{23001B73-D169-4B76-BC39-D450A1F794E5}"/>
              </a:ext>
            </a:extLst>
          </p:cNvPr>
          <p:cNvGrpSpPr/>
          <p:nvPr/>
        </p:nvGrpSpPr>
        <p:grpSpPr>
          <a:xfrm>
            <a:off x="0" y="6151419"/>
            <a:ext cx="9144000" cy="706582"/>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zh-TW" altLang="en-US" sz="1800" dirty="0" err="1">
                <a:solidFill>
                  <a:srgbClr val="002E77"/>
                </a:solidFill>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2574561268"/>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4" r:id="rId9"/>
    <p:sldLayoutId id="2147484225" r:id="rId10"/>
    <p:sldLayoutId id="2147484226" r:id="rId11"/>
    <p:sldLayoutId id="2147484227" r:id="rId12"/>
    <p:sldLayoutId id="2147484229" r:id="rId13"/>
    <p:sldLayoutId id="2147484231" r:id="rId14"/>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4" userDrawn="1">
          <p15:clr>
            <a:srgbClr val="5ACBF0"/>
          </p15:clr>
        </p15:guide>
        <p15:guide id="10" pos="3586" userDrawn="1">
          <p15:clr>
            <a:srgbClr val="5ACBF0"/>
          </p15:clr>
        </p15:guide>
        <p15:guide id="11" pos="4018" userDrawn="1">
          <p15:clr>
            <a:srgbClr val="5ACBF0"/>
          </p15:clr>
        </p15:guide>
        <p15:guide id="12" pos="4450" userDrawn="1">
          <p15:clr>
            <a:srgbClr val="5ACBF0"/>
          </p15:clr>
        </p15:guide>
        <p15:guide id="13" pos="4882" userDrawn="1">
          <p15:clr>
            <a:srgbClr val="5ACBF0"/>
          </p15:clr>
        </p15:guide>
        <p15:guide id="14" pos="5314" userDrawn="1">
          <p15:clr>
            <a:srgbClr val="5ACBF0"/>
          </p15:clr>
        </p15:guide>
        <p15:guide id="15" pos="5746" userDrawn="1">
          <p15:clr>
            <a:srgbClr val="5ACBF0"/>
          </p15:clr>
        </p15:guide>
        <p15:guide id="16" pos="216" userDrawn="1">
          <p15:clr>
            <a:srgbClr val="C35EA4"/>
          </p15:clr>
        </p15:guide>
        <p15:guide id="17" pos="566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zh-TW" altLang="en-US"/>
              <a:t>按一下以編輯母片標題樣式</a:t>
            </a:r>
            <a:endParaRPr lang="en-US" dirty="0"/>
          </a:p>
        </p:txBody>
      </p:sp>
      <p:sp>
        <p:nvSpPr>
          <p:cNvPr id="4" name="Text Placeholder 3"/>
          <p:cNvSpPr>
            <a:spLocks noGrp="1"/>
          </p:cNvSpPr>
          <p:nvPr>
            <p:ph type="body" idx="1"/>
          </p:nvPr>
        </p:nvSpPr>
        <p:spPr>
          <a:xfrm>
            <a:off x="201932" y="1189179"/>
            <a:ext cx="874014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9278179" y="-216"/>
            <a:ext cx="741660" cy="5654619"/>
            <a:chOff x="12618967" y="-221"/>
            <a:chExt cx="1008707" cy="5767187"/>
          </a:xfrm>
        </p:grpSpPr>
        <p:grpSp>
          <p:nvGrpSpPr>
            <p:cNvPr id="18" name="Group 17"/>
            <p:cNvGrpSpPr/>
            <p:nvPr userDrawn="1"/>
          </p:nvGrpSpPr>
          <p:grpSpPr>
            <a:xfrm>
              <a:off x="12618967" y="-221"/>
              <a:ext cx="1008707" cy="5767187"/>
              <a:chOff x="12618967" y="-221"/>
              <a:chExt cx="1008707"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0 G:120 B:215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080" fontAlgn="base">
                    <a:lnSpc>
                      <a:spcPct val="100000"/>
                    </a:lnSpc>
                    <a:spcBef>
                      <a:spcPct val="0"/>
                    </a:spcBef>
                    <a:spcAft>
                      <a:spcPct val="0"/>
                    </a:spcAft>
                  </a:pPr>
                  <a:r>
                    <a:rPr lang="en-US" sz="491">
                      <a:gradFill>
                        <a:gsLst>
                          <a:gs pos="92035">
                            <a:srgbClr val="505050"/>
                          </a:gs>
                          <a:gs pos="27000">
                            <a:srgbClr val="505050"/>
                          </a:gs>
                        </a:gsLst>
                        <a:lin ang="5400000" scaled="0"/>
                      </a:gradFill>
                      <a:ea typeface="Segoe UI" pitchFamily="34" charset="0"/>
                      <a:cs typeface="Segoe UI" pitchFamily="34" charset="0"/>
                    </a:rPr>
                    <a:t>R:</a:t>
                  </a:r>
                  <a:r>
                    <a:rPr lang="en-US" sz="491"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1">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080" fontAlgn="base">
                    <a:lnSpc>
                      <a:spcPct val="100000"/>
                    </a:lnSpc>
                    <a:spcBef>
                      <a:spcPct val="0"/>
                    </a:spcBef>
                    <a:spcAft>
                      <a:spcPct val="0"/>
                    </a:spcAft>
                  </a:pPr>
                  <a:r>
                    <a:rPr lang="en-US" sz="491">
                      <a:gradFill>
                        <a:gsLst>
                          <a:gs pos="0">
                            <a:srgbClr val="FFFFFF"/>
                          </a:gs>
                          <a:gs pos="100000">
                            <a:srgbClr val="FFFFFF"/>
                          </a:gs>
                        </a:gsLst>
                        <a:lin ang="5400000" scaled="0"/>
                      </a:gradFill>
                      <a:ea typeface="Segoe UI" pitchFamily="34" charset="0"/>
                      <a:cs typeface="Segoe UI" pitchFamily="34" charset="0"/>
                    </a:rPr>
                    <a:t>R:92</a:t>
                  </a:r>
                  <a:r>
                    <a:rPr lang="en-US" sz="491" baseline="0">
                      <a:gradFill>
                        <a:gsLst>
                          <a:gs pos="0">
                            <a:srgbClr val="FFFFFF"/>
                          </a:gs>
                          <a:gs pos="100000">
                            <a:srgbClr val="FFFFFF"/>
                          </a:gs>
                        </a:gsLst>
                        <a:lin ang="5400000" scaled="0"/>
                      </a:gradFill>
                      <a:ea typeface="Segoe UI" pitchFamily="34" charset="0"/>
                      <a:cs typeface="Segoe UI" pitchFamily="34" charset="0"/>
                    </a:rPr>
                    <a:t> G:45 B:145</a:t>
                  </a:r>
                  <a:endParaRPr lang="en-US" sz="49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80 G:80 B:80</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115 G:115 B:115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solidFill>
                        <a:srgbClr val="000000"/>
                      </a:solidFill>
                      <a:latin typeface="+mn-lt"/>
                      <a:ea typeface="Segoe UI" pitchFamily="34" charset="0"/>
                      <a:cs typeface="Segoe UI" pitchFamily="34" charset="0"/>
                    </a:rPr>
                    <a:t>Yellow</a:t>
                  </a:r>
                </a:p>
                <a:p>
                  <a:pPr marL="0" algn="l" defTabSz="914080" rtl="0" eaLnBrk="1" fontAlgn="base" latinLnBrk="0" hangingPunct="1">
                    <a:lnSpc>
                      <a:spcPct val="100000"/>
                    </a:lnSpc>
                    <a:spcBef>
                      <a:spcPct val="0"/>
                    </a:spcBef>
                    <a:spcAft>
                      <a:spcPct val="0"/>
                    </a:spcAft>
                  </a:pPr>
                  <a:r>
                    <a:rPr lang="en-US" sz="491"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R:0</a:t>
                  </a:r>
                  <a:r>
                    <a:rPr lang="en-US" sz="491" baseline="0">
                      <a:gradFill>
                        <a:gsLst>
                          <a:gs pos="2092">
                            <a:srgbClr val="F8F8F8"/>
                          </a:gs>
                          <a:gs pos="10042">
                            <a:srgbClr val="F8F8F8"/>
                          </a:gs>
                        </a:gsLst>
                        <a:lin ang="5400000" scaled="0"/>
                      </a:gradFill>
                      <a:ea typeface="Segoe UI" pitchFamily="34" charset="0"/>
                      <a:cs typeface="Segoe UI" pitchFamily="34" charset="0"/>
                    </a:rPr>
                    <a:t> G:130 B:114</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03862"/>
                <a:ext cx="843944"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174273"/>
                <a:ext cx="2647253"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grpSp>
      <p:grpSp>
        <p:nvGrpSpPr>
          <p:cNvPr id="23" name="群組 22">
            <a:extLst>
              <a:ext uri="{FF2B5EF4-FFF2-40B4-BE49-F238E27FC236}">
                <a16:creationId xmlns:a16="http://schemas.microsoft.com/office/drawing/2014/main" id="{23001B73-D169-4B76-BC39-D450A1F794E5}"/>
              </a:ext>
            </a:extLst>
          </p:cNvPr>
          <p:cNvGrpSpPr/>
          <p:nvPr/>
        </p:nvGrpSpPr>
        <p:grpSpPr>
          <a:xfrm>
            <a:off x="-2" y="6297433"/>
            <a:ext cx="9144002"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970813879"/>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7" orient="horz" pos="187" userDrawn="1">
          <p15:clr>
            <a:srgbClr val="5ACBF0"/>
          </p15:clr>
        </p15:guide>
        <p15:guide id="28" pos="130" userDrawn="1">
          <p15:clr>
            <a:srgbClr val="5ACBF0"/>
          </p15:clr>
        </p15:guide>
        <p15:guide id="29" pos="562" userDrawn="1">
          <p15:clr>
            <a:srgbClr val="5ACBF0"/>
          </p15:clr>
        </p15:guide>
        <p15:guide id="30" pos="994" userDrawn="1">
          <p15:clr>
            <a:srgbClr val="5ACBF0"/>
          </p15:clr>
        </p15:guide>
        <p15:guide id="31" pos="1426" userDrawn="1">
          <p15:clr>
            <a:srgbClr val="5ACBF0"/>
          </p15:clr>
        </p15:guide>
        <p15:guide id="32" pos="1858" userDrawn="1">
          <p15:clr>
            <a:srgbClr val="5ACBF0"/>
          </p15:clr>
        </p15:guide>
        <p15:guide id="33" pos="2290" userDrawn="1">
          <p15:clr>
            <a:srgbClr val="5ACBF0"/>
          </p15:clr>
        </p15:guide>
        <p15:guide id="34" pos="2722" userDrawn="1">
          <p15:clr>
            <a:srgbClr val="5ACBF0"/>
          </p15:clr>
        </p15:guide>
        <p15:guide id="35" pos="3154" userDrawn="1">
          <p15:clr>
            <a:srgbClr val="5ACBF0"/>
          </p15:clr>
        </p15:guide>
        <p15:guide id="36" pos="3586" userDrawn="1">
          <p15:clr>
            <a:srgbClr val="5ACBF0"/>
          </p15:clr>
        </p15:guide>
        <p15:guide id="37" pos="4018" userDrawn="1">
          <p15:clr>
            <a:srgbClr val="5ACBF0"/>
          </p15:clr>
        </p15:guide>
        <p15:guide id="38" pos="4450" userDrawn="1">
          <p15:clr>
            <a:srgbClr val="5ACBF0"/>
          </p15:clr>
        </p15:guide>
        <p15:guide id="39" pos="4882" userDrawn="1">
          <p15:clr>
            <a:srgbClr val="5ACBF0"/>
          </p15:clr>
        </p15:guide>
        <p15:guide id="40" pos="5314" userDrawn="1">
          <p15:clr>
            <a:srgbClr val="5ACBF0"/>
          </p15:clr>
        </p15:guide>
        <p15:guide id="41" pos="5746" userDrawn="1">
          <p15:clr>
            <a:srgbClr val="5ACBF0"/>
          </p15:clr>
        </p15:guide>
        <p15:guide id="42" pos="216" userDrawn="1">
          <p15:clr>
            <a:srgbClr val="C35EA4"/>
          </p15:clr>
        </p15:guide>
        <p15:guide id="43" pos="5660" userDrawn="1">
          <p15:clr>
            <a:srgbClr val="C35EA4"/>
          </p15:clr>
        </p15:guide>
        <p15:guide id="44" orient="horz" pos="763" userDrawn="1">
          <p15:clr>
            <a:srgbClr val="5ACBF0"/>
          </p15:clr>
        </p15:guide>
        <p15:guide id="45" orient="horz" pos="1339" userDrawn="1">
          <p15:clr>
            <a:srgbClr val="5ACBF0"/>
          </p15:clr>
        </p15:guide>
        <p15:guide id="46" orient="horz" pos="1915" userDrawn="1">
          <p15:clr>
            <a:srgbClr val="5ACBF0"/>
          </p15:clr>
        </p15:guide>
        <p15:guide id="47" orient="horz" pos="2491" userDrawn="1">
          <p15:clr>
            <a:srgbClr val="5ACBF0"/>
          </p15:clr>
        </p15:guide>
        <p15:guide id="48" orient="horz" pos="3067" userDrawn="1">
          <p15:clr>
            <a:srgbClr val="5ACBF0"/>
          </p15:clr>
        </p15:guide>
        <p15:guide id="49" orient="horz" pos="3643" userDrawn="1">
          <p15:clr>
            <a:srgbClr val="5ACBF0"/>
          </p15:clr>
        </p15:guide>
        <p15:guide id="50" orient="horz" pos="4219" userDrawn="1">
          <p15:clr>
            <a:srgbClr val="5ACBF0"/>
          </p15:clr>
        </p15:guide>
        <p15:guide id="51" orient="horz" pos="302" userDrawn="1">
          <p15:clr>
            <a:srgbClr val="C35EA4"/>
          </p15:clr>
        </p15:guide>
        <p15:guide id="52"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0.xml"/><Relationship Id="rId7" Type="http://schemas.openxmlformats.org/officeDocument/2006/relationships/diagramQuickStyle" Target="../diagrams/quickStyle1.xml"/><Relationship Id="rId2" Type="http://schemas.openxmlformats.org/officeDocument/2006/relationships/slideLayout" Target="../slideLayouts/slideLayout25.xml"/><Relationship Id="rId1" Type="http://schemas.openxmlformats.org/officeDocument/2006/relationships/tags" Target="../tags/tag2.xml"/><Relationship Id="rId6" Type="http://schemas.openxmlformats.org/officeDocument/2006/relationships/diagramLayout" Target="../diagrams/layout1.xml"/><Relationship Id="rId11" Type="http://schemas.openxmlformats.org/officeDocument/2006/relationships/image" Target="../media/image28.png"/><Relationship Id="rId5" Type="http://schemas.openxmlformats.org/officeDocument/2006/relationships/diagramData" Target="../diagrams/data1.xml"/><Relationship Id="rId10" Type="http://schemas.openxmlformats.org/officeDocument/2006/relationships/image" Target="../media/image27.png"/><Relationship Id="rId4" Type="http://schemas.openxmlformats.org/officeDocument/2006/relationships/image" Target="../media/image26.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tags" Target="../tags/tag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tags" Target="../tags/tag4.xml"/><Relationship Id="rId4" Type="http://schemas.openxmlformats.org/officeDocument/2006/relationships/image" Target="../media/image32.gif"/></Relationships>
</file>

<file path=ppt/slides/_rels/slide14.xml.rels><?xml version="1.0" encoding="UTF-8" standalone="yes"?>
<Relationships xmlns="http://schemas.openxmlformats.org/package/2006/relationships"><Relationship Id="rId3" Type="http://schemas.openxmlformats.org/officeDocument/2006/relationships/hyperlink" Target="http://www.apache.org/"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5.xml"/><Relationship Id="rId1" Type="http://schemas.openxmlformats.org/officeDocument/2006/relationships/tags" Target="../tags/tag5.xml"/><Relationship Id="rId5" Type="http://schemas.openxmlformats.org/officeDocument/2006/relationships/image" Target="../media/image35.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2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hyperlink" Target="http://www.tpc.org/tpch/results/tpch_perf_results.asp?resulttype=noncluster" TargetMode="External"/><Relationship Id="rId5" Type="http://schemas.openxmlformats.org/officeDocument/2006/relationships/image" Target="../media/image15.png"/><Relationship Id="rId4" Type="http://schemas.openxmlformats.org/officeDocument/2006/relationships/hyperlink" Target="http://www.apache.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5.xml"/><Relationship Id="rId1" Type="http://schemas.openxmlformats.org/officeDocument/2006/relationships/tags" Target="../tags/tag1.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655" y="2564619"/>
            <a:ext cx="4333400" cy="674749"/>
          </a:xfrm>
        </p:spPr>
        <p:txBody>
          <a:bodyPr>
            <a:normAutofit fontScale="90000"/>
          </a:bodyPr>
          <a:lstStyle/>
          <a:p>
            <a:r>
              <a:rPr lang="en-US" sz="4500" dirty="0"/>
              <a:t>SQL Server 2017 </a:t>
            </a:r>
            <a:br>
              <a:rPr lang="en-US" sz="2700" dirty="0"/>
            </a:br>
            <a:r>
              <a:rPr lang="zh-TW" altLang="en-US" sz="2700" dirty="0"/>
              <a:t>新功能</a:t>
            </a:r>
            <a:endParaRPr lang="en-US" sz="2700" dirty="0"/>
          </a:p>
        </p:txBody>
      </p:sp>
      <p:sp>
        <p:nvSpPr>
          <p:cNvPr id="5" name="Text Placeholder 4"/>
          <p:cNvSpPr>
            <a:spLocks noGrp="1"/>
          </p:cNvSpPr>
          <p:nvPr>
            <p:ph type="body" sz="quarter" idx="10"/>
          </p:nvPr>
        </p:nvSpPr>
        <p:spPr>
          <a:xfrm>
            <a:off x="328612" y="3736306"/>
            <a:ext cx="4281488" cy="1186479"/>
          </a:xfrm>
        </p:spPr>
        <p:txBody>
          <a:bodyPr/>
          <a:lstStyle/>
          <a:p>
            <a:r>
              <a:rPr lang="zh-TW" altLang="en-US" sz="2100" dirty="0"/>
              <a:t>胡百敬</a:t>
            </a:r>
            <a:endParaRPr lang="en-US" altLang="zh-TW" sz="2100" dirty="0"/>
          </a:p>
          <a:p>
            <a:r>
              <a:rPr lang="zh-TW" altLang="en-US" sz="2100" dirty="0"/>
              <a:t>集英信誠資深合夥顧問</a:t>
            </a:r>
            <a:endParaRPr lang="en-US" altLang="zh-TW" sz="2100" dirty="0"/>
          </a:p>
          <a:p>
            <a:r>
              <a:rPr lang="en-US" altLang="zh-TW" sz="2100" dirty="0"/>
              <a:t>http://Byronhu.wordpress.com</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CFADBB-57C6-468A-81DF-06F4DB623C5F}"/>
              </a:ext>
            </a:extLst>
          </p:cNvPr>
          <p:cNvPicPr>
            <a:picLocks noChangeAspect="1"/>
          </p:cNvPicPr>
          <p:nvPr/>
        </p:nvPicPr>
        <p:blipFill>
          <a:blip r:embed="rId4"/>
          <a:stretch>
            <a:fillRect/>
          </a:stretch>
        </p:blipFill>
        <p:spPr>
          <a:xfrm>
            <a:off x="4206081" y="3867173"/>
            <a:ext cx="4211126" cy="505335"/>
          </a:xfrm>
          <a:prstGeom prst="rect">
            <a:avLst/>
          </a:prstGeom>
          <a:effectLst/>
        </p:spPr>
      </p:pic>
      <p:sp>
        <p:nvSpPr>
          <p:cNvPr id="2" name="Title 1">
            <a:extLst>
              <a:ext uri="{FF2B5EF4-FFF2-40B4-BE49-F238E27FC236}">
                <a16:creationId xmlns:a16="http://schemas.microsoft.com/office/drawing/2014/main" id="{2764C1F3-A209-456C-896B-C832F98AE211}"/>
              </a:ext>
            </a:extLst>
          </p:cNvPr>
          <p:cNvSpPr>
            <a:spLocks noGrp="1"/>
          </p:cNvSpPr>
          <p:nvPr>
            <p:ph type="title" idx="4294967295"/>
          </p:nvPr>
        </p:nvSpPr>
        <p:spPr>
          <a:xfrm>
            <a:off x="0" y="1328738"/>
            <a:ext cx="2628900" cy="1217612"/>
          </a:xfrm>
        </p:spPr>
        <p:txBody>
          <a:bodyPr>
            <a:normAutofit/>
          </a:bodyPr>
          <a:lstStyle/>
          <a:p>
            <a:r>
              <a:rPr lang="zh-TW" altLang="en-US" sz="4400" dirty="0">
                <a:solidFill>
                  <a:schemeClr val="bg2">
                    <a:lumMod val="50000"/>
                  </a:schemeClr>
                </a:solidFill>
              </a:rPr>
              <a:t>交錯執行</a:t>
            </a:r>
          </a:p>
        </p:txBody>
      </p:sp>
      <p:sp>
        <p:nvSpPr>
          <p:cNvPr id="3" name="Content Placeholder 2">
            <a:extLst>
              <a:ext uri="{FF2B5EF4-FFF2-40B4-BE49-F238E27FC236}">
                <a16:creationId xmlns:a16="http://schemas.microsoft.com/office/drawing/2014/main" id="{EC0B1A23-0706-4655-955B-669405FB48C0}"/>
              </a:ext>
            </a:extLst>
          </p:cNvPr>
          <p:cNvSpPr>
            <a:spLocks noGrp="1"/>
          </p:cNvSpPr>
          <p:nvPr>
            <p:ph idx="4294967295"/>
          </p:nvPr>
        </p:nvSpPr>
        <p:spPr>
          <a:xfrm>
            <a:off x="-1" y="2286000"/>
            <a:ext cx="3037937" cy="3240088"/>
          </a:xfrm>
        </p:spPr>
        <p:txBody>
          <a:bodyPr>
            <a:noAutofit/>
          </a:bodyPr>
          <a:lstStyle/>
          <a:p>
            <a:pPr>
              <a:lnSpc>
                <a:spcPct val="100000"/>
              </a:lnSpc>
            </a:pPr>
            <a:r>
              <a:rPr lang="zh-TW" altLang="en-US" sz="1800" dirty="0"/>
              <a:t>問題</a:t>
            </a:r>
            <a:r>
              <a:rPr lang="en-US" sz="1800" dirty="0"/>
              <a:t>: </a:t>
            </a:r>
            <a:r>
              <a:rPr lang="zh-TW" altLang="en-US" sz="1800" dirty="0"/>
              <a:t>多重陳述式資料表值函數</a:t>
            </a:r>
            <a:r>
              <a:rPr lang="en-US" sz="1800" dirty="0"/>
              <a:t> (MSTVFs) </a:t>
            </a:r>
            <a:r>
              <a:rPr lang="zh-TW" altLang="en-US" sz="1800" dirty="0"/>
              <a:t>是個黑盒子，僅是猜一個固定的紀錄數量後最佳化</a:t>
            </a:r>
            <a:endParaRPr lang="en-US" sz="1800" dirty="0"/>
          </a:p>
          <a:p>
            <a:pPr>
              <a:lnSpc>
                <a:spcPct val="100000"/>
              </a:lnSpc>
            </a:pPr>
            <a:r>
              <a:rPr lang="zh-TW" altLang="en-US" sz="1800" dirty="0"/>
              <a:t>交錯執行會從多重陳述式資料表值函數取得實質的紀錄數量</a:t>
            </a:r>
            <a:endParaRPr lang="en-US" sz="1800" dirty="0"/>
          </a:p>
          <a:p>
            <a:pPr>
              <a:lnSpc>
                <a:spcPct val="100000"/>
              </a:lnSpc>
            </a:pPr>
            <a:r>
              <a:rPr lang="zh-TW" altLang="en-US" sz="1800" dirty="0"/>
              <a:t>之後的運算子可以從校正過的估計紀錄數更換執行計畫</a:t>
            </a:r>
            <a:endParaRPr lang="en-US" sz="1800" dirty="0"/>
          </a:p>
          <a:p>
            <a:pPr>
              <a:lnSpc>
                <a:spcPct val="100000"/>
              </a:lnSpc>
            </a:pPr>
            <a:endParaRPr lang="en-US" sz="1800" dirty="0"/>
          </a:p>
        </p:txBody>
      </p:sp>
      <p:graphicFrame>
        <p:nvGraphicFramePr>
          <p:cNvPr id="5" name="Diagram 4">
            <a:extLst>
              <a:ext uri="{FF2B5EF4-FFF2-40B4-BE49-F238E27FC236}">
                <a16:creationId xmlns:a16="http://schemas.microsoft.com/office/drawing/2014/main" id="{96180864-1D46-4080-B853-3D81A038A2C5}"/>
              </a:ext>
            </a:extLst>
          </p:cNvPr>
          <p:cNvGraphicFramePr/>
          <p:nvPr>
            <p:extLst>
              <p:ext uri="{D42A27DB-BD31-4B8C-83A1-F6EECF244321}">
                <p14:modId xmlns:p14="http://schemas.microsoft.com/office/powerpoint/2010/main" val="1241754203"/>
              </p:ext>
            </p:extLst>
          </p:nvPr>
        </p:nvGraphicFramePr>
        <p:xfrm>
          <a:off x="5187577" y="2038453"/>
          <a:ext cx="2248133" cy="6637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Rectangle: Rounded Corners 5">
            <a:extLst>
              <a:ext uri="{FF2B5EF4-FFF2-40B4-BE49-F238E27FC236}">
                <a16:creationId xmlns:a16="http://schemas.microsoft.com/office/drawing/2014/main" id="{50319FE0-D256-46E4-89E9-C8600CF8B0D1}"/>
              </a:ext>
            </a:extLst>
          </p:cNvPr>
          <p:cNvSpPr/>
          <p:nvPr/>
        </p:nvSpPr>
        <p:spPr>
          <a:xfrm>
            <a:off x="5835893" y="1515964"/>
            <a:ext cx="850656" cy="389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2017</a:t>
            </a:r>
            <a:r>
              <a:rPr lang="zh-TW" altLang="en-US" sz="1200" dirty="0">
                <a:solidFill>
                  <a:prstClr val="white"/>
                </a:solidFill>
                <a:latin typeface="Calibri" panose="020F0502020204030204"/>
              </a:rPr>
              <a:t>之前</a:t>
            </a:r>
            <a:endParaRPr lang="en-US" sz="1350" dirty="0">
              <a:solidFill>
                <a:prstClr val="white"/>
              </a:solidFill>
              <a:latin typeface="Calibri" panose="020F0502020204030204"/>
            </a:endParaRPr>
          </a:p>
        </p:txBody>
      </p:sp>
      <p:sp>
        <p:nvSpPr>
          <p:cNvPr id="10" name="Rectangle: Rounded Corners 9">
            <a:extLst>
              <a:ext uri="{FF2B5EF4-FFF2-40B4-BE49-F238E27FC236}">
                <a16:creationId xmlns:a16="http://schemas.microsoft.com/office/drawing/2014/main" id="{E32B0BE7-55E9-42F1-AFC0-6BA2E79BBB64}"/>
              </a:ext>
            </a:extLst>
          </p:cNvPr>
          <p:cNvSpPr/>
          <p:nvPr/>
        </p:nvSpPr>
        <p:spPr>
          <a:xfrm>
            <a:off x="5835893" y="3391537"/>
            <a:ext cx="850656" cy="389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2017+</a:t>
            </a:r>
          </a:p>
        </p:txBody>
      </p:sp>
      <p:sp>
        <p:nvSpPr>
          <p:cNvPr id="7" name="TextBox 6">
            <a:extLst>
              <a:ext uri="{FF2B5EF4-FFF2-40B4-BE49-F238E27FC236}">
                <a16:creationId xmlns:a16="http://schemas.microsoft.com/office/drawing/2014/main" id="{DC8937D4-AF07-447F-9BF3-DE7105348FA9}"/>
              </a:ext>
            </a:extLst>
          </p:cNvPr>
          <p:cNvSpPr txBox="1"/>
          <p:nvPr/>
        </p:nvSpPr>
        <p:spPr>
          <a:xfrm>
            <a:off x="5318447" y="2607691"/>
            <a:ext cx="951723" cy="1131079"/>
          </a:xfrm>
          <a:prstGeom prst="rect">
            <a:avLst/>
          </a:prstGeom>
          <a:noFill/>
        </p:spPr>
        <p:txBody>
          <a:bodyPr wrap="square" rtlCol="0">
            <a:spAutoFit/>
          </a:bodyPr>
          <a:lstStyle/>
          <a:p>
            <a:pPr lvl="0">
              <a:defRPr/>
            </a:pPr>
            <a:r>
              <a:rPr lang="zh-TW" altLang="en-US" sz="1350" dirty="0">
                <a:solidFill>
                  <a:prstClr val="black"/>
                </a:solidFill>
                <a:latin typeface="Calibri" panose="020F0502020204030204"/>
              </a:rPr>
              <a:t>猜測 </a:t>
            </a:r>
            <a:r>
              <a:rPr lang="en-US" altLang="zh-TW" sz="1350" dirty="0">
                <a:solidFill>
                  <a:prstClr val="black"/>
                </a:solidFill>
                <a:latin typeface="Calibri" panose="020F0502020204030204"/>
              </a:rPr>
              <a:t>MSTVF</a:t>
            </a:r>
            <a:r>
              <a:rPr lang="zh-TW" altLang="en-US" sz="1350" dirty="0">
                <a:solidFill>
                  <a:prstClr val="black"/>
                </a:solidFill>
                <a:latin typeface="Calibri" panose="020F0502020204030204"/>
              </a:rPr>
              <a:t> 是</a:t>
            </a:r>
            <a:r>
              <a:rPr lang="en-US" sz="1350" dirty="0">
                <a:solidFill>
                  <a:prstClr val="black"/>
                </a:solidFill>
                <a:latin typeface="Calibri" panose="020F0502020204030204"/>
              </a:rPr>
              <a:t>100 </a:t>
            </a:r>
            <a:r>
              <a:rPr lang="zh-TW" altLang="en-US" sz="1350" dirty="0">
                <a:solidFill>
                  <a:prstClr val="black"/>
                </a:solidFill>
                <a:latin typeface="Calibri" panose="020F0502020204030204"/>
              </a:rPr>
              <a:t>筆記錄</a:t>
            </a:r>
            <a:endParaRPr lang="en-US" sz="1350" dirty="0">
              <a:solidFill>
                <a:prstClr val="black"/>
              </a:solidFill>
              <a:latin typeface="Calibri" panose="020F0502020204030204"/>
            </a:endParaRPr>
          </a:p>
          <a:p>
            <a:pPr defTabSz="685800">
              <a:defRPr/>
            </a:pPr>
            <a:endParaRPr lang="en-US" sz="1350" dirty="0">
              <a:solidFill>
                <a:prstClr val="black"/>
              </a:solidFill>
              <a:latin typeface="Calibri" panose="020F0502020204030204"/>
            </a:endParaRPr>
          </a:p>
        </p:txBody>
      </p:sp>
      <p:sp>
        <p:nvSpPr>
          <p:cNvPr id="12" name="TextBox 11">
            <a:extLst>
              <a:ext uri="{FF2B5EF4-FFF2-40B4-BE49-F238E27FC236}">
                <a16:creationId xmlns:a16="http://schemas.microsoft.com/office/drawing/2014/main" id="{155CF2F8-0519-405A-B7F8-E7E653045C8B}"/>
              </a:ext>
            </a:extLst>
          </p:cNvPr>
          <p:cNvSpPr txBox="1"/>
          <p:nvPr/>
        </p:nvSpPr>
        <p:spPr>
          <a:xfrm>
            <a:off x="4235853" y="4448645"/>
            <a:ext cx="951723" cy="507831"/>
          </a:xfrm>
          <a:prstGeom prst="rect">
            <a:avLst/>
          </a:prstGeom>
          <a:noFill/>
        </p:spPr>
        <p:txBody>
          <a:bodyPr wrap="square" rtlCol="0">
            <a:spAutoFit/>
          </a:bodyPr>
          <a:lstStyle/>
          <a:p>
            <a:pPr defTabSz="685800">
              <a:defRPr/>
            </a:pPr>
            <a:r>
              <a:rPr lang="zh-TW" altLang="en-US" sz="1350" dirty="0">
                <a:solidFill>
                  <a:prstClr val="black"/>
                </a:solidFill>
                <a:latin typeface="Calibri" panose="020F0502020204030204"/>
              </a:rPr>
              <a:t>釐清</a:t>
            </a: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MSTVF</a:t>
            </a:r>
          </a:p>
        </p:txBody>
      </p:sp>
      <p:sp>
        <p:nvSpPr>
          <p:cNvPr id="13" name="TextBox 12">
            <a:extLst>
              <a:ext uri="{FF2B5EF4-FFF2-40B4-BE49-F238E27FC236}">
                <a16:creationId xmlns:a16="http://schemas.microsoft.com/office/drawing/2014/main" id="{843AF3DA-3022-4A93-A50D-2987FA544FCC}"/>
              </a:ext>
            </a:extLst>
          </p:cNvPr>
          <p:cNvSpPr txBox="1"/>
          <p:nvPr/>
        </p:nvSpPr>
        <p:spPr>
          <a:xfrm>
            <a:off x="6355720" y="4459084"/>
            <a:ext cx="951723" cy="507831"/>
          </a:xfrm>
          <a:prstGeom prst="rect">
            <a:avLst/>
          </a:prstGeom>
          <a:noFill/>
        </p:spPr>
        <p:txBody>
          <a:bodyPr wrap="square" rtlCol="0">
            <a:spAutoFit/>
          </a:bodyPr>
          <a:lstStyle/>
          <a:p>
            <a:pPr defTabSz="685800">
              <a:defRPr/>
            </a:pPr>
            <a:r>
              <a:rPr lang="zh-TW" altLang="en-US" sz="1350" dirty="0">
                <a:solidFill>
                  <a:prstClr val="black"/>
                </a:solidFill>
                <a:latin typeface="Calibri" panose="020F0502020204030204"/>
              </a:rPr>
              <a:t>評估 </a:t>
            </a:r>
            <a:r>
              <a:rPr lang="en-US" sz="1350" dirty="0">
                <a:solidFill>
                  <a:prstClr val="black"/>
                </a:solidFill>
                <a:latin typeface="Calibri" panose="020F0502020204030204"/>
              </a:rPr>
              <a:t>500k </a:t>
            </a:r>
            <a:r>
              <a:rPr lang="zh-TW" altLang="en-US" sz="1350" dirty="0">
                <a:solidFill>
                  <a:prstClr val="black"/>
                </a:solidFill>
                <a:latin typeface="Calibri" panose="020F0502020204030204"/>
              </a:rPr>
              <a:t>筆記錄</a:t>
            </a:r>
            <a:endParaRPr lang="en-US" sz="1350" dirty="0">
              <a:solidFill>
                <a:prstClr val="black"/>
              </a:solidFill>
              <a:latin typeface="Calibri" panose="020F0502020204030204"/>
            </a:endParaRPr>
          </a:p>
        </p:txBody>
      </p:sp>
      <p:sp>
        <p:nvSpPr>
          <p:cNvPr id="14" name="TextBox 13">
            <a:extLst>
              <a:ext uri="{FF2B5EF4-FFF2-40B4-BE49-F238E27FC236}">
                <a16:creationId xmlns:a16="http://schemas.microsoft.com/office/drawing/2014/main" id="{BE7856E5-3B42-4DEF-94C4-D23C9B4EED27}"/>
              </a:ext>
            </a:extLst>
          </p:cNvPr>
          <p:cNvSpPr txBox="1"/>
          <p:nvPr/>
        </p:nvSpPr>
        <p:spPr>
          <a:xfrm>
            <a:off x="6355720" y="2621127"/>
            <a:ext cx="1079990" cy="715581"/>
          </a:xfrm>
          <a:prstGeom prst="rect">
            <a:avLst/>
          </a:prstGeom>
          <a:noFill/>
        </p:spPr>
        <p:txBody>
          <a:bodyPr wrap="square" rtlCol="0">
            <a:spAutoFit/>
          </a:bodyPr>
          <a:lstStyle/>
          <a:p>
            <a:pPr defTabSz="685800">
              <a:defRPr/>
            </a:pPr>
            <a:r>
              <a:rPr lang="zh-TW" altLang="en-US" sz="1350" dirty="0">
                <a:solidFill>
                  <a:prstClr val="black"/>
                </a:solidFill>
                <a:latin typeface="Calibri" panose="020F0502020204030204"/>
              </a:rPr>
              <a:t>可能造成嚴重的效能問題</a:t>
            </a:r>
            <a:endParaRPr lang="en-US" sz="1350" dirty="0">
              <a:solidFill>
                <a:prstClr val="black"/>
              </a:solidFill>
              <a:latin typeface="Calibri" panose="020F0502020204030204"/>
            </a:endParaRPr>
          </a:p>
        </p:txBody>
      </p:sp>
      <p:sp>
        <p:nvSpPr>
          <p:cNvPr id="15" name="TextBox 14">
            <a:extLst>
              <a:ext uri="{FF2B5EF4-FFF2-40B4-BE49-F238E27FC236}">
                <a16:creationId xmlns:a16="http://schemas.microsoft.com/office/drawing/2014/main" id="{C8FE9AB7-CF1B-46E2-8024-E138F58FC299}"/>
              </a:ext>
            </a:extLst>
          </p:cNvPr>
          <p:cNvSpPr txBox="1"/>
          <p:nvPr/>
        </p:nvSpPr>
        <p:spPr>
          <a:xfrm>
            <a:off x="5295786" y="4448644"/>
            <a:ext cx="951723" cy="507831"/>
          </a:xfrm>
          <a:prstGeom prst="rect">
            <a:avLst/>
          </a:prstGeom>
          <a:noFill/>
        </p:spPr>
        <p:txBody>
          <a:bodyPr wrap="square" rtlCol="0">
            <a:spAutoFit/>
          </a:bodyPr>
          <a:lstStyle/>
          <a:p>
            <a:pPr defTabSz="685800">
              <a:defRPr/>
            </a:pPr>
            <a:r>
              <a:rPr lang="zh-TW" altLang="en-US" sz="1350" dirty="0">
                <a:solidFill>
                  <a:prstClr val="black"/>
                </a:solidFill>
                <a:latin typeface="Calibri" panose="020F0502020204030204"/>
              </a:rPr>
              <a:t>執行</a:t>
            </a: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MSTVF</a:t>
            </a:r>
          </a:p>
        </p:txBody>
      </p:sp>
      <p:sp>
        <p:nvSpPr>
          <p:cNvPr id="16" name="TextBox 15">
            <a:extLst>
              <a:ext uri="{FF2B5EF4-FFF2-40B4-BE49-F238E27FC236}">
                <a16:creationId xmlns:a16="http://schemas.microsoft.com/office/drawing/2014/main" id="{385DEB69-41F4-429B-8447-F7B2ADC8E544}"/>
              </a:ext>
            </a:extLst>
          </p:cNvPr>
          <p:cNvSpPr txBox="1"/>
          <p:nvPr/>
        </p:nvSpPr>
        <p:spPr>
          <a:xfrm>
            <a:off x="7415653" y="4448643"/>
            <a:ext cx="1163846" cy="300082"/>
          </a:xfrm>
          <a:prstGeom prst="rect">
            <a:avLst/>
          </a:prstGeom>
          <a:noFill/>
        </p:spPr>
        <p:txBody>
          <a:bodyPr wrap="square" rtlCol="0">
            <a:spAutoFit/>
          </a:bodyPr>
          <a:lstStyle/>
          <a:p>
            <a:pPr defTabSz="685800">
              <a:defRPr/>
            </a:pPr>
            <a:r>
              <a:rPr lang="zh-TW" altLang="en-US" sz="1350" dirty="0">
                <a:solidFill>
                  <a:prstClr val="black"/>
                </a:solidFill>
                <a:latin typeface="Calibri" panose="020F0502020204030204"/>
              </a:rPr>
              <a:t>好的效能！</a:t>
            </a:r>
            <a:endParaRPr lang="en-US" sz="1350" dirty="0">
              <a:solidFill>
                <a:prstClr val="black"/>
              </a:solidFill>
              <a:latin typeface="Calibri" panose="020F0502020204030204"/>
            </a:endParaRPr>
          </a:p>
        </p:txBody>
      </p:sp>
      <p:pic>
        <p:nvPicPr>
          <p:cNvPr id="18" name="圖片 17">
            <a:extLst>
              <a:ext uri="{FF2B5EF4-FFF2-40B4-BE49-F238E27FC236}">
                <a16:creationId xmlns:a16="http://schemas.microsoft.com/office/drawing/2014/main" id="{FA915AB3-DC8D-4638-A737-EC13079015FC}"/>
              </a:ext>
            </a:extLst>
          </p:cNvPr>
          <p:cNvPicPr>
            <a:picLocks noChangeAspect="1"/>
          </p:cNvPicPr>
          <p:nvPr/>
        </p:nvPicPr>
        <p:blipFill>
          <a:blip r:embed="rId10"/>
          <a:stretch>
            <a:fillRect/>
          </a:stretch>
        </p:blipFill>
        <p:spPr>
          <a:xfrm>
            <a:off x="3801133" y="2002966"/>
            <a:ext cx="4938074" cy="1345283"/>
          </a:xfrm>
          <a:prstGeom prst="rect">
            <a:avLst/>
          </a:prstGeom>
        </p:spPr>
      </p:pic>
      <p:pic>
        <p:nvPicPr>
          <p:cNvPr id="19" name="圖片 18">
            <a:extLst>
              <a:ext uri="{FF2B5EF4-FFF2-40B4-BE49-F238E27FC236}">
                <a16:creationId xmlns:a16="http://schemas.microsoft.com/office/drawing/2014/main" id="{403851B1-34F8-4318-8057-BF0E456FEE5E}"/>
              </a:ext>
            </a:extLst>
          </p:cNvPr>
          <p:cNvPicPr>
            <a:picLocks noChangeAspect="1"/>
          </p:cNvPicPr>
          <p:nvPr/>
        </p:nvPicPr>
        <p:blipFill>
          <a:blip r:embed="rId11"/>
          <a:stretch>
            <a:fillRect/>
          </a:stretch>
        </p:blipFill>
        <p:spPr>
          <a:xfrm>
            <a:off x="3842605" y="3827859"/>
            <a:ext cx="4938074" cy="1606822"/>
          </a:xfrm>
          <a:prstGeom prst="rect">
            <a:avLst/>
          </a:prstGeom>
        </p:spPr>
      </p:pic>
    </p:spTree>
    <p:custDataLst>
      <p:tags r:id="rId1"/>
    </p:custDataLst>
    <p:extLst>
      <p:ext uri="{BB962C8B-B14F-4D97-AF65-F5344CB8AC3E}">
        <p14:creationId xmlns:p14="http://schemas.microsoft.com/office/powerpoint/2010/main" val="72658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FEFE6A-BFE7-41D1-B8C3-45EECD986414}"/>
              </a:ext>
            </a:extLst>
          </p:cNvPr>
          <p:cNvPicPr>
            <a:picLocks noChangeAspect="1"/>
          </p:cNvPicPr>
          <p:nvPr/>
        </p:nvPicPr>
        <p:blipFill>
          <a:blip r:embed="rId4"/>
          <a:stretch>
            <a:fillRect/>
          </a:stretch>
        </p:blipFill>
        <p:spPr>
          <a:xfrm>
            <a:off x="4206240" y="2250331"/>
            <a:ext cx="4211126" cy="2242424"/>
          </a:xfrm>
          <a:prstGeom prst="rect">
            <a:avLst/>
          </a:prstGeom>
          <a:effectLst/>
        </p:spPr>
      </p:pic>
      <p:sp>
        <p:nvSpPr>
          <p:cNvPr id="2" name="Title 1">
            <a:extLst>
              <a:ext uri="{FF2B5EF4-FFF2-40B4-BE49-F238E27FC236}">
                <a16:creationId xmlns:a16="http://schemas.microsoft.com/office/drawing/2014/main" id="{CF29EAEA-C46D-4AE1-80EA-01B13A79BC53}"/>
              </a:ext>
            </a:extLst>
          </p:cNvPr>
          <p:cNvSpPr>
            <a:spLocks noGrp="1"/>
          </p:cNvSpPr>
          <p:nvPr>
            <p:ph type="title" idx="4294967295"/>
          </p:nvPr>
        </p:nvSpPr>
        <p:spPr>
          <a:xfrm>
            <a:off x="-1" y="1032719"/>
            <a:ext cx="3657600" cy="1217612"/>
          </a:xfrm>
        </p:spPr>
        <p:txBody>
          <a:bodyPr>
            <a:noAutofit/>
          </a:bodyPr>
          <a:lstStyle/>
          <a:p>
            <a:pPr>
              <a:lnSpc>
                <a:spcPct val="100000"/>
              </a:lnSpc>
            </a:pPr>
            <a:r>
              <a:rPr lang="zh-TW" altLang="en-US" sz="4400" dirty="0">
                <a:solidFill>
                  <a:schemeClr val="bg2">
                    <a:lumMod val="50000"/>
                  </a:schemeClr>
                </a:solidFill>
              </a:rPr>
              <a:t>批次模式記憶體授與回饋</a:t>
            </a:r>
            <a:br>
              <a:rPr lang="zh-TW" altLang="en-US" sz="4400" dirty="0">
                <a:solidFill>
                  <a:schemeClr val="bg2">
                    <a:lumMod val="50000"/>
                  </a:schemeClr>
                </a:solidFill>
              </a:rPr>
            </a:br>
            <a:endParaRPr lang="en-US" sz="3600" dirty="0">
              <a:solidFill>
                <a:schemeClr val="bg2">
                  <a:lumMod val="50000"/>
                </a:schemeClr>
              </a:solidFill>
            </a:endParaRPr>
          </a:p>
        </p:txBody>
      </p:sp>
      <p:sp>
        <p:nvSpPr>
          <p:cNvPr id="3" name="Content Placeholder 2">
            <a:extLst>
              <a:ext uri="{FF2B5EF4-FFF2-40B4-BE49-F238E27FC236}">
                <a16:creationId xmlns:a16="http://schemas.microsoft.com/office/drawing/2014/main" id="{A0B2ECA4-EB17-466E-844F-13C01AF8C665}"/>
              </a:ext>
            </a:extLst>
          </p:cNvPr>
          <p:cNvSpPr>
            <a:spLocks noGrp="1"/>
          </p:cNvSpPr>
          <p:nvPr>
            <p:ph idx="4294967295"/>
          </p:nvPr>
        </p:nvSpPr>
        <p:spPr>
          <a:xfrm>
            <a:off x="-1" y="2686050"/>
            <a:ext cx="3304903" cy="2840038"/>
          </a:xfrm>
        </p:spPr>
        <p:txBody>
          <a:bodyPr>
            <a:noAutofit/>
          </a:bodyPr>
          <a:lstStyle/>
          <a:p>
            <a:pPr>
              <a:lnSpc>
                <a:spcPct val="100000"/>
              </a:lnSpc>
            </a:pPr>
            <a:r>
              <a:rPr lang="zh-TW" altLang="en-US" sz="1800" dirty="0"/>
              <a:t>問題</a:t>
            </a:r>
            <a:r>
              <a:rPr lang="en-US" sz="1800" dirty="0"/>
              <a:t>: </a:t>
            </a:r>
            <a:r>
              <a:rPr lang="zh-TW" altLang="en-US" sz="1800" dirty="0"/>
              <a:t>基於不佳的估計值會導致查詢需要暫存硬碟，或是配置太多記憶體</a:t>
            </a:r>
            <a:endParaRPr lang="en-US" sz="1800" dirty="0"/>
          </a:p>
          <a:p>
            <a:pPr>
              <a:lnSpc>
                <a:spcPct val="100000"/>
              </a:lnSpc>
            </a:pPr>
            <a:r>
              <a:rPr lang="zh-TW" altLang="en-US" sz="1800" dirty="0"/>
              <a:t>記憶體授與回饋會依執行回饋自動調整記憶體配置</a:t>
            </a:r>
            <a:endParaRPr lang="en-US" sz="1800" dirty="0"/>
          </a:p>
          <a:p>
            <a:pPr>
              <a:lnSpc>
                <a:spcPct val="100000"/>
              </a:lnSpc>
            </a:pPr>
            <a:r>
              <a:rPr lang="zh-TW" altLang="en-US" sz="1800" dirty="0"/>
              <a:t>記憶體授與回饋可以避免記憶體配置得不夠而需要寫入硬碟，或是配置過大而傷了同時存取</a:t>
            </a:r>
            <a:endParaRPr lang="en-US" sz="1800" dirty="0"/>
          </a:p>
          <a:p>
            <a:pPr>
              <a:lnSpc>
                <a:spcPct val="100000"/>
              </a:lnSpc>
            </a:pPr>
            <a:endParaRPr lang="en-US" sz="1800" dirty="0"/>
          </a:p>
        </p:txBody>
      </p:sp>
    </p:spTree>
    <p:custDataLst>
      <p:tags r:id="rId1"/>
    </p:custDataLst>
    <p:extLst>
      <p:ext uri="{BB962C8B-B14F-4D97-AF65-F5344CB8AC3E}">
        <p14:creationId xmlns:p14="http://schemas.microsoft.com/office/powerpoint/2010/main" val="275481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F559FB-7B3F-42FD-94DB-7AD7D9E35A12}"/>
              </a:ext>
            </a:extLst>
          </p:cNvPr>
          <p:cNvSpPr>
            <a:spLocks noGrp="1"/>
          </p:cNvSpPr>
          <p:nvPr>
            <p:ph type="title" idx="4294967295"/>
          </p:nvPr>
        </p:nvSpPr>
        <p:spPr>
          <a:xfrm>
            <a:off x="0" y="755374"/>
            <a:ext cx="3503613" cy="669925"/>
          </a:xfrm>
        </p:spPr>
        <p:txBody>
          <a:bodyPr>
            <a:noAutofit/>
          </a:bodyPr>
          <a:lstStyle/>
          <a:p>
            <a:r>
              <a:rPr lang="zh-TW" altLang="en-US" sz="4200" dirty="0"/>
              <a:t>批次模式自適性聯結</a:t>
            </a:r>
          </a:p>
        </p:txBody>
      </p:sp>
      <p:sp>
        <p:nvSpPr>
          <p:cNvPr id="3" name="內容版面配置區 2">
            <a:extLst>
              <a:ext uri="{FF2B5EF4-FFF2-40B4-BE49-F238E27FC236}">
                <a16:creationId xmlns:a16="http://schemas.microsoft.com/office/drawing/2014/main" id="{E72B763F-24D8-4D7C-9355-BC3244499878}"/>
              </a:ext>
            </a:extLst>
          </p:cNvPr>
          <p:cNvSpPr>
            <a:spLocks noGrp="1"/>
          </p:cNvSpPr>
          <p:nvPr>
            <p:ph idx="4294967295"/>
          </p:nvPr>
        </p:nvSpPr>
        <p:spPr>
          <a:xfrm>
            <a:off x="0" y="2203449"/>
            <a:ext cx="3600450" cy="3674837"/>
          </a:xfrm>
        </p:spPr>
        <p:txBody>
          <a:bodyPr>
            <a:normAutofit fontScale="47500" lnSpcReduction="20000"/>
          </a:bodyPr>
          <a:lstStyle/>
          <a:p>
            <a:pPr>
              <a:lnSpc>
                <a:spcPct val="120000"/>
              </a:lnSpc>
            </a:pPr>
            <a:r>
              <a:rPr lang="zh-TW" altLang="en-US" dirty="0"/>
              <a:t>讓選擇的雜湊聯結或巢狀迴圈聯結方法，延後到已掃描的第一個輸入「之後」</a:t>
            </a:r>
            <a:endParaRPr lang="en-US" altLang="zh-TW" dirty="0"/>
          </a:p>
          <a:p>
            <a:pPr lvl="1">
              <a:lnSpc>
                <a:spcPct val="120000"/>
              </a:lnSpc>
            </a:pPr>
            <a:r>
              <a:rPr lang="zh-TW" altLang="en-US" sz="3400" dirty="0"/>
              <a:t>在執行期間動態切換至較佳的聯結策</a:t>
            </a:r>
            <a:endParaRPr lang="en-US" altLang="zh-TW" sz="3400" dirty="0"/>
          </a:p>
          <a:p>
            <a:pPr lvl="1">
              <a:lnSpc>
                <a:spcPct val="120000"/>
              </a:lnSpc>
            </a:pPr>
            <a:r>
              <a:rPr lang="zh-TW" altLang="en-US" sz="3400" dirty="0"/>
              <a:t>如果輸入的資料列計數小到巢狀迴圈聯結比雜湊聯結更佳，則計劃就會切換成巢狀迴圈演算法</a:t>
            </a:r>
          </a:p>
          <a:p>
            <a:pPr lvl="1">
              <a:lnSpc>
                <a:spcPct val="120000"/>
              </a:lnSpc>
            </a:pPr>
            <a:r>
              <a:rPr lang="zh-TW" altLang="en-US" sz="3400" dirty="0"/>
              <a:t>如果組建聯結輸入超過特定的資料列計數閾值，就不切換，計劃會繼續執行雜湊聯結</a:t>
            </a:r>
          </a:p>
        </p:txBody>
      </p:sp>
      <p:pic>
        <p:nvPicPr>
          <p:cNvPr id="5" name="圖片 4">
            <a:extLst>
              <a:ext uri="{FF2B5EF4-FFF2-40B4-BE49-F238E27FC236}">
                <a16:creationId xmlns:a16="http://schemas.microsoft.com/office/drawing/2014/main" id="{0DA73AA9-B0AC-4697-ADE1-88EB0C59D3A9}"/>
              </a:ext>
            </a:extLst>
          </p:cNvPr>
          <p:cNvPicPr>
            <a:picLocks noChangeAspect="1"/>
          </p:cNvPicPr>
          <p:nvPr/>
        </p:nvPicPr>
        <p:blipFill>
          <a:blip r:embed="rId3"/>
          <a:stretch>
            <a:fillRect/>
          </a:stretch>
        </p:blipFill>
        <p:spPr>
          <a:xfrm>
            <a:off x="3825046" y="884905"/>
            <a:ext cx="5318954" cy="2162069"/>
          </a:xfrm>
          <a:prstGeom prst="rect">
            <a:avLst/>
          </a:prstGeom>
        </p:spPr>
      </p:pic>
      <p:pic>
        <p:nvPicPr>
          <p:cNvPr id="6" name="圖片 5">
            <a:extLst>
              <a:ext uri="{FF2B5EF4-FFF2-40B4-BE49-F238E27FC236}">
                <a16:creationId xmlns:a16="http://schemas.microsoft.com/office/drawing/2014/main" id="{C9A0DE13-4D46-4FA0-8C81-729F8A74B3C4}"/>
              </a:ext>
            </a:extLst>
          </p:cNvPr>
          <p:cNvPicPr>
            <a:picLocks noChangeAspect="1"/>
          </p:cNvPicPr>
          <p:nvPr/>
        </p:nvPicPr>
        <p:blipFill>
          <a:blip r:embed="rId4"/>
          <a:stretch>
            <a:fillRect/>
          </a:stretch>
        </p:blipFill>
        <p:spPr>
          <a:xfrm>
            <a:off x="3843495" y="3285343"/>
            <a:ext cx="5300506" cy="2157728"/>
          </a:xfrm>
          <a:prstGeom prst="rect">
            <a:avLst/>
          </a:prstGeom>
        </p:spPr>
      </p:pic>
    </p:spTree>
    <p:extLst>
      <p:ext uri="{BB962C8B-B14F-4D97-AF65-F5344CB8AC3E}">
        <p14:creationId xmlns:p14="http://schemas.microsoft.com/office/powerpoint/2010/main" val="88568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vels of a nonclustered index">
            <a:extLst>
              <a:ext uri="{FF2B5EF4-FFF2-40B4-BE49-F238E27FC236}">
                <a16:creationId xmlns:a16="http://schemas.microsoft.com/office/drawing/2014/main" id="{87F73EC3-2649-4DB0-A8FA-1C73E9752A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95517" y="1945091"/>
            <a:ext cx="3122993" cy="285565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D07C3D-847C-453A-B24F-A6BB852EA635}"/>
              </a:ext>
            </a:extLst>
          </p:cNvPr>
          <p:cNvSpPr>
            <a:spLocks noGrp="1"/>
          </p:cNvSpPr>
          <p:nvPr>
            <p:ph type="title" idx="4294967295"/>
          </p:nvPr>
        </p:nvSpPr>
        <p:spPr>
          <a:xfrm>
            <a:off x="0" y="858474"/>
            <a:ext cx="3708400" cy="1217612"/>
          </a:xfrm>
        </p:spPr>
        <p:txBody>
          <a:bodyPr>
            <a:normAutofit fontScale="90000"/>
          </a:bodyPr>
          <a:lstStyle/>
          <a:p>
            <a:pPr>
              <a:lnSpc>
                <a:spcPct val="100000"/>
              </a:lnSpc>
            </a:pPr>
            <a:r>
              <a:rPr lang="zh-TW" altLang="en-US" dirty="0">
                <a:solidFill>
                  <a:schemeClr val="bg2">
                    <a:lumMod val="50000"/>
                  </a:schemeClr>
                </a:solidFill>
              </a:rPr>
              <a:t>可繼續的索引作業</a:t>
            </a:r>
            <a:endParaRPr lang="en-US" dirty="0">
              <a:solidFill>
                <a:schemeClr val="bg2">
                  <a:lumMod val="50000"/>
                </a:schemeClr>
              </a:solidFill>
            </a:endParaRPr>
          </a:p>
        </p:txBody>
      </p:sp>
      <p:sp>
        <p:nvSpPr>
          <p:cNvPr id="3" name="Content Placeholder 2">
            <a:extLst>
              <a:ext uri="{FF2B5EF4-FFF2-40B4-BE49-F238E27FC236}">
                <a16:creationId xmlns:a16="http://schemas.microsoft.com/office/drawing/2014/main" id="{1FA10E94-A817-43B8-8ECE-E9AA3AEABDFA}"/>
              </a:ext>
            </a:extLst>
          </p:cNvPr>
          <p:cNvSpPr>
            <a:spLocks noGrp="1"/>
          </p:cNvSpPr>
          <p:nvPr>
            <p:ph idx="4294967295"/>
          </p:nvPr>
        </p:nvSpPr>
        <p:spPr>
          <a:xfrm>
            <a:off x="0" y="2215785"/>
            <a:ext cx="3708400" cy="3374781"/>
          </a:xfrm>
        </p:spPr>
        <p:txBody>
          <a:bodyPr>
            <a:normAutofit lnSpcReduction="10000"/>
          </a:bodyPr>
          <a:lstStyle/>
          <a:p>
            <a:pPr>
              <a:lnSpc>
                <a:spcPct val="100000"/>
              </a:lnSpc>
            </a:pPr>
            <a:r>
              <a:rPr lang="zh-TW" altLang="en-US" sz="1800" dirty="0"/>
              <a:t>可因應中斷而不喪失維護作業的成果</a:t>
            </a:r>
            <a:endParaRPr lang="en-US" altLang="zh-TW" sz="1800" dirty="0"/>
          </a:p>
          <a:p>
            <a:pPr>
              <a:lnSpc>
                <a:spcPct val="100000"/>
              </a:lnSpc>
            </a:pPr>
            <a:r>
              <a:rPr lang="zh-TW" altLang="en-US" sz="1800" dirty="0"/>
              <a:t>不預期的損毀後，可繼續重建索引的作業</a:t>
            </a:r>
            <a:endParaRPr lang="en-US" sz="1800" dirty="0"/>
          </a:p>
          <a:p>
            <a:pPr>
              <a:lnSpc>
                <a:spcPct val="100000"/>
              </a:lnSpc>
            </a:pPr>
            <a:r>
              <a:rPr lang="zh-TW" altLang="en-US" sz="1800" dirty="0"/>
              <a:t>在任何時候暫停和回復建置索引作業，以釋放資源讓系統執行當下更優先的工作</a:t>
            </a:r>
            <a:r>
              <a:rPr lang="en-US" sz="1800" dirty="0"/>
              <a:t> </a:t>
            </a:r>
          </a:p>
          <a:p>
            <a:pPr>
              <a:lnSpc>
                <a:spcPct val="100000"/>
              </a:lnSpc>
            </a:pPr>
            <a:r>
              <a:rPr lang="zh-TW" altLang="en-US" sz="1800" dirty="0"/>
              <a:t>支援線上重建大型索引而不需要大量的交易記錄空間，在重建索引時可以清掉交易記錄</a:t>
            </a:r>
            <a:endParaRPr lang="en-US" altLang="zh-TW" sz="1800" dirty="0"/>
          </a:p>
          <a:p>
            <a:pPr>
              <a:lnSpc>
                <a:spcPct val="100000"/>
              </a:lnSpc>
            </a:pPr>
            <a:r>
              <a:rPr lang="zh-TW" altLang="en-US" sz="1800" dirty="0"/>
              <a:t>不管復原模式是簡單</a:t>
            </a:r>
            <a:r>
              <a:rPr lang="en-US" sz="1800" dirty="0"/>
              <a:t>、</a:t>
            </a:r>
            <a:r>
              <a:rPr lang="zh-TW" altLang="en-US" sz="1800" dirty="0"/>
              <a:t>大量記錄</a:t>
            </a:r>
            <a:r>
              <a:rPr lang="en-US" sz="1800" dirty="0"/>
              <a:t>、</a:t>
            </a:r>
            <a:r>
              <a:rPr lang="zh-TW" altLang="en-US" sz="1800" dirty="0"/>
              <a:t>完整都可以</a:t>
            </a:r>
            <a:endParaRPr lang="en-US" sz="1800" dirty="0"/>
          </a:p>
        </p:txBody>
      </p:sp>
    </p:spTree>
    <p:custDataLst>
      <p:tags r:id="rId1"/>
    </p:custDataLst>
    <p:extLst>
      <p:ext uri="{BB962C8B-B14F-4D97-AF65-F5344CB8AC3E}">
        <p14:creationId xmlns:p14="http://schemas.microsoft.com/office/powerpoint/2010/main" val="3157045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003158" y="857251"/>
            <a:ext cx="5140842" cy="515139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3" name="Rectangle 1" hidden="1"/>
          <p:cNvSpPr/>
          <p:nvPr/>
        </p:nvSpPr>
        <p:spPr bwMode="auto">
          <a:xfrm rot="16200000">
            <a:off x="1999753" y="-1142746"/>
            <a:ext cx="5143238" cy="9143958"/>
          </a:xfrm>
          <a:prstGeom prst="rect">
            <a:avLst/>
          </a:prstGeom>
          <a:gradFill flip="none" rotWithShape="1">
            <a:gsLst>
              <a:gs pos="61000">
                <a:srgbClr val="FFFFFF">
                  <a:alpha val="67000"/>
                </a:srgbClr>
              </a:gs>
              <a:gs pos="100000">
                <a:srgbClr val="FFFFFF">
                  <a:alpha val="92000"/>
                </a:srgbClr>
              </a:gs>
              <a:gs pos="1000">
                <a:schemeClr val="bg1">
                  <a:alpha val="37000"/>
                </a:schemeClr>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7154" tIns="33577" rIns="67154" bIns="134390" numCol="1" rtlCol="0" anchor="b" anchorCtr="0" compatLnSpc="1">
            <a:prstTxWarp prst="textNoShape">
              <a:avLst/>
            </a:prstTxWarp>
          </a:bodyPr>
          <a:lstStyle/>
          <a:p>
            <a:pPr algn="ctr" defTabSz="671179" fontAlgn="base">
              <a:spcBef>
                <a:spcPct val="0"/>
              </a:spcBef>
              <a:spcAft>
                <a:spcPct val="0"/>
              </a:spcAft>
              <a:defRPr/>
            </a:pPr>
            <a:endParaRPr lang="en-US" sz="1689" kern="0">
              <a:gradFill>
                <a:gsLst>
                  <a:gs pos="0">
                    <a:srgbClr val="FFFFFF"/>
                  </a:gs>
                  <a:gs pos="100000">
                    <a:srgbClr val="FFFFFF"/>
                  </a:gs>
                </a:gsLst>
                <a:lin ang="5400000" scaled="0"/>
              </a:gradFill>
              <a:latin typeface="Calibri" panose="020F0502020204030204"/>
            </a:endParaRPr>
          </a:p>
        </p:txBody>
      </p:sp>
      <p:sp>
        <p:nvSpPr>
          <p:cNvPr id="2" name="Title 1"/>
          <p:cNvSpPr>
            <a:spLocks noGrp="1"/>
          </p:cNvSpPr>
          <p:nvPr>
            <p:ph type="title" idx="4294967295"/>
          </p:nvPr>
        </p:nvSpPr>
        <p:spPr>
          <a:xfrm>
            <a:off x="0" y="1597025"/>
            <a:ext cx="3354388" cy="668338"/>
          </a:xfrm>
        </p:spPr>
        <p:txBody>
          <a:bodyPr>
            <a:noAutofit/>
          </a:bodyPr>
          <a:lstStyle/>
          <a:p>
            <a:r>
              <a:rPr lang="zh-TW" altLang="en-US" sz="4400" dirty="0">
                <a:solidFill>
                  <a:schemeClr val="bg2">
                    <a:lumMod val="50000"/>
                  </a:schemeClr>
                </a:solidFill>
              </a:rPr>
              <a:t>需求期待選擇</a:t>
            </a:r>
            <a:endParaRPr lang="en-US" sz="4400" dirty="0">
              <a:solidFill>
                <a:schemeClr val="bg2">
                  <a:lumMod val="50000"/>
                </a:schemeClr>
              </a:solidFill>
            </a:endParaRPr>
          </a:p>
        </p:txBody>
      </p:sp>
      <p:sp>
        <p:nvSpPr>
          <p:cNvPr id="19" name="Freeform 130"/>
          <p:cNvSpPr>
            <a:spLocks noChangeAspect="1" noEditPoints="1"/>
          </p:cNvSpPr>
          <p:nvPr/>
        </p:nvSpPr>
        <p:spPr bwMode="black">
          <a:xfrm>
            <a:off x="7500096" y="1752093"/>
            <a:ext cx="434553" cy="43278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3D1"/>
          </a:solidFill>
          <a:ln>
            <a:noFill/>
          </a:ln>
          <a:extLst/>
        </p:spPr>
        <p:txBody>
          <a:bodyPr vert="horz" wrap="square" lIns="67232" tIns="33616" rIns="67232" bIns="33616" numCol="1" anchor="t" anchorCtr="0" compatLnSpc="1">
            <a:prstTxWarp prst="textNoShape">
              <a:avLst/>
            </a:prstTxWarp>
          </a:bodyPr>
          <a:lstStyle/>
          <a:p>
            <a:pPr defTabSz="685775">
              <a:defRPr/>
            </a:pPr>
            <a:endParaRPr lang="en-US" sz="1324" kern="0">
              <a:solidFill>
                <a:prstClr val="white"/>
              </a:solidFill>
              <a:latin typeface="Calibri" panose="020F0502020204030204"/>
            </a:endParaRPr>
          </a:p>
        </p:txBody>
      </p:sp>
      <p:sp>
        <p:nvSpPr>
          <p:cNvPr id="21" name="Freeform: Shape 390"/>
          <p:cNvSpPr/>
          <p:nvPr/>
        </p:nvSpPr>
        <p:spPr>
          <a:xfrm>
            <a:off x="8134507" y="1774841"/>
            <a:ext cx="612053" cy="38729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prstClr val="white"/>
              </a:solidFill>
              <a:latin typeface="Calibri" panose="020F0502020204030204"/>
            </a:endParaRPr>
          </a:p>
        </p:txBody>
      </p:sp>
      <p:grpSp>
        <p:nvGrpSpPr>
          <p:cNvPr id="6" name="Group 5"/>
          <p:cNvGrpSpPr/>
          <p:nvPr/>
        </p:nvGrpSpPr>
        <p:grpSpPr>
          <a:xfrm>
            <a:off x="6865532" y="2657207"/>
            <a:ext cx="2080653" cy="433032"/>
            <a:chOff x="8994821" y="2365217"/>
            <a:chExt cx="2774204" cy="577376"/>
          </a:xfrm>
        </p:grpSpPr>
        <p:sp>
          <p:nvSpPr>
            <p:cNvPr id="36" name="Rectangle 35"/>
            <p:cNvSpPr/>
            <p:nvPr/>
          </p:nvSpPr>
          <p:spPr bwMode="auto">
            <a:xfrm>
              <a:off x="9827616" y="2365217"/>
              <a:ext cx="459122" cy="5773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b="1" kern="0">
                  <a:solidFill>
                    <a:prstClr val="white"/>
                  </a:solidFill>
                  <a:latin typeface="Calibri" panose="020F0502020204030204"/>
                  <a:ea typeface="Segoe UI" pitchFamily="34" charset="0"/>
                  <a:cs typeface="Segoe UI" pitchFamily="34" charset="0"/>
                </a:rPr>
                <a:t>101001010010</a:t>
              </a:r>
            </a:p>
          </p:txBody>
        </p:sp>
        <p:sp>
          <p:nvSpPr>
            <p:cNvPr id="37" name="Freeform 139">
              <a:hlinkClick r:id="rId3"/>
            </p:cNvPr>
            <p:cNvSpPr/>
            <p:nvPr/>
          </p:nvSpPr>
          <p:spPr>
            <a:xfrm>
              <a:off x="8994821" y="2411837"/>
              <a:ext cx="674252" cy="484137"/>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srgbClr val="A80000"/>
                </a:solidFill>
                <a:latin typeface="Calibri" panose="020F0502020204030204"/>
              </a:endParaRPr>
            </a:p>
          </p:txBody>
        </p:sp>
        <p:grpSp>
          <p:nvGrpSpPr>
            <p:cNvPr id="38" name="Group 37"/>
            <p:cNvGrpSpPr/>
            <p:nvPr/>
          </p:nvGrpSpPr>
          <p:grpSpPr>
            <a:xfrm>
              <a:off x="11172351" y="2391655"/>
              <a:ext cx="596674" cy="510560"/>
              <a:chOff x="10592128" y="1976707"/>
              <a:chExt cx="748773" cy="640708"/>
            </a:xfrm>
            <a:solidFill>
              <a:srgbClr val="0078D7"/>
            </a:solidFill>
          </p:grpSpPr>
          <p:sp>
            <p:nvSpPr>
              <p:cNvPr id="42" name="Freeform 141"/>
              <p:cNvSpPr/>
              <p:nvPr/>
            </p:nvSpPr>
            <p:spPr bwMode="auto">
              <a:xfrm>
                <a:off x="10592128" y="1976707"/>
                <a:ext cx="748773" cy="500381"/>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rgbClr val="A80000"/>
                  </a:solidFill>
                  <a:latin typeface="Calibri" panose="020F0502020204030204"/>
                  <a:ea typeface="Segoe UI" pitchFamily="34" charset="0"/>
                  <a:cs typeface="Segoe UI" pitchFamily="34" charset="0"/>
                </a:endParaRPr>
              </a:p>
            </p:txBody>
          </p:sp>
          <p:grpSp>
            <p:nvGrpSpPr>
              <p:cNvPr id="43" name="Group 42"/>
              <p:cNvGrpSpPr/>
              <p:nvPr/>
            </p:nvGrpSpPr>
            <p:grpSpPr>
              <a:xfrm>
                <a:off x="10817850" y="2320884"/>
                <a:ext cx="295846" cy="296531"/>
                <a:chOff x="10817850" y="2320884"/>
                <a:chExt cx="295846" cy="296531"/>
              </a:xfrm>
              <a:grpFill/>
            </p:grpSpPr>
            <p:sp>
              <p:nvSpPr>
                <p:cNvPr id="44" name="Freeform 143"/>
                <p:cNvSpPr/>
                <p:nvPr/>
              </p:nvSpPr>
              <p:spPr bwMode="auto">
                <a:xfrm rot="18830973">
                  <a:off x="10817507" y="2321227"/>
                  <a:ext cx="296531" cy="295846"/>
                </a:xfrm>
                <a:custGeom>
                  <a:avLst/>
                  <a:gdLst>
                    <a:gd name="connsiteX0" fmla="*/ 101778 w 3588494"/>
                    <a:gd name="connsiteY0" fmla="*/ 3478420 h 3580199"/>
                    <a:gd name="connsiteX1" fmla="*/ 101779 w 3588494"/>
                    <a:gd name="connsiteY1" fmla="*/ 3478420 h 3580199"/>
                    <a:gd name="connsiteX2" fmla="*/ 101779 w 3588494"/>
                    <a:gd name="connsiteY2" fmla="*/ 3478421 h 3580199"/>
                    <a:gd name="connsiteX3" fmla="*/ 2256223 w 3588494"/>
                    <a:gd name="connsiteY3" fmla="*/ 434826 h 3580199"/>
                    <a:gd name="connsiteX4" fmla="*/ 1621634 w 3588494"/>
                    <a:gd name="connsiteY4" fmla="*/ 697681 h 3580199"/>
                    <a:gd name="connsiteX5" fmla="*/ 1621634 w 3588494"/>
                    <a:gd name="connsiteY5" fmla="*/ 1966860 h 3580199"/>
                    <a:gd name="connsiteX6" fmla="*/ 2890812 w 3588494"/>
                    <a:gd name="connsiteY6" fmla="*/ 1966860 h 3580199"/>
                    <a:gd name="connsiteX7" fmla="*/ 2890812 w 3588494"/>
                    <a:gd name="connsiteY7" fmla="*/ 697681 h 3580199"/>
                    <a:gd name="connsiteX8" fmla="*/ 2256223 w 3588494"/>
                    <a:gd name="connsiteY8" fmla="*/ 434826 h 3580199"/>
                    <a:gd name="connsiteX9" fmla="*/ 2256223 w 3588494"/>
                    <a:gd name="connsiteY9" fmla="*/ 0 h 3580199"/>
                    <a:gd name="connsiteX10" fmla="*/ 3198281 w 3588494"/>
                    <a:gd name="connsiteY10" fmla="*/ 390213 h 3580199"/>
                    <a:gd name="connsiteX11" fmla="*/ 3198281 w 3588494"/>
                    <a:gd name="connsiteY11" fmla="*/ 2274329 h 3580199"/>
                    <a:gd name="connsiteX12" fmla="*/ 1636657 w 3588494"/>
                    <a:gd name="connsiteY12" fmla="*/ 2512115 h 3580199"/>
                    <a:gd name="connsiteX13" fmla="*/ 1584759 w 3588494"/>
                    <a:gd name="connsiteY13" fmla="*/ 2481447 h 3580199"/>
                    <a:gd name="connsiteX14" fmla="*/ 593216 w 3588494"/>
                    <a:gd name="connsiteY14" fmla="*/ 3478420 h 3580199"/>
                    <a:gd name="connsiteX15" fmla="*/ 156291 w 3588494"/>
                    <a:gd name="connsiteY15" fmla="*/ 3522949 h 3580199"/>
                    <a:gd name="connsiteX16" fmla="*/ 101779 w 3588494"/>
                    <a:gd name="connsiteY16" fmla="*/ 3478420 h 3580199"/>
                    <a:gd name="connsiteX17" fmla="*/ 57250 w 3588494"/>
                    <a:gd name="connsiteY17" fmla="*/ 3423908 h 3580199"/>
                    <a:gd name="connsiteX18" fmla="*/ 101778 w 3588494"/>
                    <a:gd name="connsiteY18" fmla="*/ 2986983 h 3580199"/>
                    <a:gd name="connsiteX19" fmla="*/ 1101040 w 3588494"/>
                    <a:gd name="connsiteY19" fmla="*/ 1993571 h 3580199"/>
                    <a:gd name="connsiteX20" fmla="*/ 1076378 w 3588494"/>
                    <a:gd name="connsiteY20" fmla="*/ 1951836 h 3580199"/>
                    <a:gd name="connsiteX21" fmla="*/ 1314165 w 3588494"/>
                    <a:gd name="connsiteY21" fmla="*/ 390212 h 3580199"/>
                    <a:gd name="connsiteX22" fmla="*/ 2256223 w 3588494"/>
                    <a:gd name="connsiteY22" fmla="*/ 0 h 35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8494" h="3580199">
                      <a:moveTo>
                        <a:pt x="101778" y="3478420"/>
                      </a:moveTo>
                      <a:lnTo>
                        <a:pt x="101779" y="3478420"/>
                      </a:lnTo>
                      <a:lnTo>
                        <a:pt x="101779" y="3478421"/>
                      </a:lnTo>
                      <a:close/>
                      <a:moveTo>
                        <a:pt x="2256223" y="434826"/>
                      </a:moveTo>
                      <a:cubicBezTo>
                        <a:pt x="2026547" y="434826"/>
                        <a:pt x="1796871" y="522444"/>
                        <a:pt x="1621634" y="697681"/>
                      </a:cubicBezTo>
                      <a:cubicBezTo>
                        <a:pt x="1271160" y="1048155"/>
                        <a:pt x="1271160" y="1616386"/>
                        <a:pt x="1621634" y="1966860"/>
                      </a:cubicBezTo>
                      <a:cubicBezTo>
                        <a:pt x="1972108" y="2317334"/>
                        <a:pt x="2540339" y="2317334"/>
                        <a:pt x="2890812" y="1966860"/>
                      </a:cubicBezTo>
                      <a:cubicBezTo>
                        <a:pt x="3241286" y="1616386"/>
                        <a:pt x="3241286" y="1048155"/>
                        <a:pt x="2890812" y="697681"/>
                      </a:cubicBezTo>
                      <a:cubicBezTo>
                        <a:pt x="2715576" y="522445"/>
                        <a:pt x="2485899" y="434826"/>
                        <a:pt x="2256223" y="434826"/>
                      </a:cubicBezTo>
                      <a:close/>
                      <a:moveTo>
                        <a:pt x="2256223" y="0"/>
                      </a:moveTo>
                      <a:cubicBezTo>
                        <a:pt x="2597181" y="-1"/>
                        <a:pt x="2938139" y="130071"/>
                        <a:pt x="3198281" y="390213"/>
                      </a:cubicBezTo>
                      <a:cubicBezTo>
                        <a:pt x="3718565" y="910497"/>
                        <a:pt x="3718565" y="1754044"/>
                        <a:pt x="3198281" y="2274329"/>
                      </a:cubicBezTo>
                      <a:cubicBezTo>
                        <a:pt x="2775550" y="2697060"/>
                        <a:pt x="2139415" y="2776322"/>
                        <a:pt x="1636657" y="2512115"/>
                      </a:cubicBezTo>
                      <a:lnTo>
                        <a:pt x="1584759" y="2481447"/>
                      </a:lnTo>
                      <a:cubicBezTo>
                        <a:pt x="1254245" y="2813772"/>
                        <a:pt x="923730" y="3146096"/>
                        <a:pt x="593216" y="3478420"/>
                      </a:cubicBezTo>
                      <a:cubicBezTo>
                        <a:pt x="474472" y="3597163"/>
                        <a:pt x="291173" y="3612006"/>
                        <a:pt x="156291" y="3522949"/>
                      </a:cubicBezTo>
                      <a:lnTo>
                        <a:pt x="101779" y="3478420"/>
                      </a:lnTo>
                      <a:lnTo>
                        <a:pt x="57250" y="3423908"/>
                      </a:lnTo>
                      <a:cubicBezTo>
                        <a:pt x="-31807" y="3289025"/>
                        <a:pt x="-16964" y="3105726"/>
                        <a:pt x="101778" y="2986983"/>
                      </a:cubicBezTo>
                      <a:cubicBezTo>
                        <a:pt x="336750" y="2753504"/>
                        <a:pt x="938607" y="2166095"/>
                        <a:pt x="1101040" y="1993571"/>
                      </a:cubicBezTo>
                      <a:lnTo>
                        <a:pt x="1076378" y="1951836"/>
                      </a:lnTo>
                      <a:cubicBezTo>
                        <a:pt x="812172" y="1449079"/>
                        <a:pt x="891433" y="812943"/>
                        <a:pt x="1314165" y="390212"/>
                      </a:cubicBezTo>
                      <a:cubicBezTo>
                        <a:pt x="1574307" y="130071"/>
                        <a:pt x="1915265" y="-1"/>
                        <a:pt x="22562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rgbClr val="A80000"/>
                    </a:solidFill>
                    <a:latin typeface="Calibri" panose="020F0502020204030204"/>
                    <a:ea typeface="Segoe UI" pitchFamily="34" charset="0"/>
                    <a:cs typeface="Segoe UI" pitchFamily="34" charset="0"/>
                  </a:endParaRPr>
                </a:p>
              </p:txBody>
            </p:sp>
            <p:sp>
              <p:nvSpPr>
                <p:cNvPr id="45" name="Oval 44"/>
                <p:cNvSpPr/>
                <p:nvPr/>
              </p:nvSpPr>
              <p:spPr bwMode="auto">
                <a:xfrm>
                  <a:off x="10892671" y="2341231"/>
                  <a:ext cx="148336" cy="1483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57175" indent="-257175" algn="ctr" defTabSz="699354" fontAlgn="base">
                    <a:lnSpc>
                      <a:spcPct val="90000"/>
                    </a:lnSpc>
                    <a:spcBef>
                      <a:spcPct val="0"/>
                    </a:spcBef>
                    <a:spcAft>
                      <a:spcPct val="0"/>
                    </a:spcAft>
                    <a:buFont typeface="Wingdings 3" panose="05040102010807070707" pitchFamily="18" charset="2"/>
                    <a:buChar char="Æ"/>
                    <a:defRPr/>
                  </a:pPr>
                  <a:endParaRPr lang="en-US" sz="1500" b="1" kern="0">
                    <a:solidFill>
                      <a:srgbClr val="A80000"/>
                    </a:solidFill>
                    <a:latin typeface="Calibri Light" panose="020F0302020204030204"/>
                    <a:ea typeface="Segoe UI" pitchFamily="34" charset="0"/>
                    <a:cs typeface="Segoe UI" pitchFamily="34" charset="0"/>
                  </a:endParaRPr>
                </a:p>
              </p:txBody>
            </p:sp>
          </p:grpSp>
        </p:grpSp>
        <p:grpSp>
          <p:nvGrpSpPr>
            <p:cNvPr id="39" name="Group 38"/>
            <p:cNvGrpSpPr/>
            <p:nvPr/>
          </p:nvGrpSpPr>
          <p:grpSpPr>
            <a:xfrm>
              <a:off x="10491581" y="2365265"/>
              <a:ext cx="475930" cy="577280"/>
              <a:chOff x="10473171" y="2542892"/>
              <a:chExt cx="316776" cy="384234"/>
            </a:xfrm>
          </p:grpSpPr>
          <p:sp>
            <p:nvSpPr>
              <p:cNvPr id="40" name="Freeform 149"/>
              <p:cNvSpPr>
                <a:spLocks noChangeAspect="1"/>
              </p:cNvSpPr>
              <p:nvPr/>
            </p:nvSpPr>
            <p:spPr bwMode="auto">
              <a:xfrm>
                <a:off x="10473171" y="2542892"/>
                <a:ext cx="316776" cy="384234"/>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654838 w 3353970"/>
                  <a:gd name="connsiteY4" fmla="*/ 3004970 h 4068206"/>
                  <a:gd name="connsiteX5" fmla="*/ 798094 w 3353970"/>
                  <a:gd name="connsiteY5" fmla="*/ 2861714 h 4068206"/>
                  <a:gd name="connsiteX6" fmla="*/ 798094 w 3353970"/>
                  <a:gd name="connsiteY6" fmla="*/ 2277716 h 4068206"/>
                  <a:gd name="connsiteX7" fmla="*/ 2555877 w 3353970"/>
                  <a:gd name="connsiteY7" fmla="*/ 2277716 h 4068206"/>
                  <a:gd name="connsiteX8" fmla="*/ 2699133 w 3353970"/>
                  <a:gd name="connsiteY8" fmla="*/ 2420972 h 4068206"/>
                  <a:gd name="connsiteX9" fmla="*/ 2555877 w 3353970"/>
                  <a:gd name="connsiteY9" fmla="*/ 2564228 h 4068206"/>
                  <a:gd name="connsiteX10" fmla="*/ 798094 w 3353970"/>
                  <a:gd name="connsiteY10" fmla="*/ 2564228 h 4068206"/>
                  <a:gd name="connsiteX11" fmla="*/ 654838 w 3353970"/>
                  <a:gd name="connsiteY11" fmla="*/ 2420972 h 4068206"/>
                  <a:gd name="connsiteX12" fmla="*/ 798094 w 3353970"/>
                  <a:gd name="connsiteY12" fmla="*/ 2277716 h 4068206"/>
                  <a:gd name="connsiteX13" fmla="*/ 798094 w 3353970"/>
                  <a:gd name="connsiteY13" fmla="*/ 1693718 h 4068206"/>
                  <a:gd name="connsiteX14" fmla="*/ 2555877 w 3353970"/>
                  <a:gd name="connsiteY14" fmla="*/ 1693718 h 4068206"/>
                  <a:gd name="connsiteX15" fmla="*/ 2699133 w 3353970"/>
                  <a:gd name="connsiteY15" fmla="*/ 1836974 h 4068206"/>
                  <a:gd name="connsiteX16" fmla="*/ 2555877 w 3353970"/>
                  <a:gd name="connsiteY16" fmla="*/ 1980230 h 4068206"/>
                  <a:gd name="connsiteX17" fmla="*/ 798094 w 3353970"/>
                  <a:gd name="connsiteY17" fmla="*/ 1980230 h 4068206"/>
                  <a:gd name="connsiteX18" fmla="*/ 654838 w 3353970"/>
                  <a:gd name="connsiteY18" fmla="*/ 1836974 h 4068206"/>
                  <a:gd name="connsiteX19" fmla="*/ 798094 w 3353970"/>
                  <a:gd name="connsiteY19" fmla="*/ 1693718 h 4068206"/>
                  <a:gd name="connsiteX20" fmla="*/ 1530134 w 3353970"/>
                  <a:gd name="connsiteY20" fmla="*/ 1144192 h 4068206"/>
                  <a:gd name="connsiteX21" fmla="*/ 2555877 w 3353970"/>
                  <a:gd name="connsiteY21" fmla="*/ 1144192 h 4068206"/>
                  <a:gd name="connsiteX22" fmla="*/ 2699133 w 3353970"/>
                  <a:gd name="connsiteY22" fmla="*/ 1287448 h 4068206"/>
                  <a:gd name="connsiteX23" fmla="*/ 2555877 w 3353970"/>
                  <a:gd name="connsiteY23" fmla="*/ 1430704 h 4068206"/>
                  <a:gd name="connsiteX24" fmla="*/ 1530134 w 3353970"/>
                  <a:gd name="connsiteY24" fmla="*/ 1430704 h 4068206"/>
                  <a:gd name="connsiteX25" fmla="*/ 1386878 w 3353970"/>
                  <a:gd name="connsiteY25" fmla="*/ 1287448 h 4068206"/>
                  <a:gd name="connsiteX26" fmla="*/ 1530134 w 3353970"/>
                  <a:gd name="connsiteY26" fmla="*/ 1144192 h 4068206"/>
                  <a:gd name="connsiteX27" fmla="*/ 2943154 w 3353970"/>
                  <a:gd name="connsiteY27" fmla="*/ 244615 h 4068206"/>
                  <a:gd name="connsiteX28" fmla="*/ 1232526 w 3353970"/>
                  <a:gd name="connsiteY28" fmla="*/ 244616 h 4068206"/>
                  <a:gd name="connsiteX29" fmla="*/ 1232526 w 3353970"/>
                  <a:gd name="connsiteY29" fmla="*/ 856139 h 4068206"/>
                  <a:gd name="connsiteX30" fmla="*/ 915088 w 3353970"/>
                  <a:gd name="connsiteY30" fmla="*/ 1173577 h 4068206"/>
                  <a:gd name="connsiteX31" fmla="*/ 271532 w 3353970"/>
                  <a:gd name="connsiteY31" fmla="*/ 1173577 h 4068206"/>
                  <a:gd name="connsiteX32" fmla="*/ 271532 w 3353970"/>
                  <a:gd name="connsiteY32" fmla="*/ 3630672 h 4068206"/>
                  <a:gd name="connsiteX33" fmla="*/ 442122 w 3353970"/>
                  <a:gd name="connsiteY33" fmla="*/ 3801262 h 4068206"/>
                  <a:gd name="connsiteX34" fmla="*/ 2943154 w 3353970"/>
                  <a:gd name="connsiteY34" fmla="*/ 3801262 h 4068206"/>
                  <a:gd name="connsiteX35" fmla="*/ 3113744 w 3353970"/>
                  <a:gd name="connsiteY35" fmla="*/ 3630672 h 4068206"/>
                  <a:gd name="connsiteX36" fmla="*/ 3113744 w 3353970"/>
                  <a:gd name="connsiteY36" fmla="*/ 415205 h 4068206"/>
                  <a:gd name="connsiteX37" fmla="*/ 2943154 w 3353970"/>
                  <a:gd name="connsiteY37" fmla="*/ 244615 h 4068206"/>
                  <a:gd name="connsiteX38" fmla="*/ 3022095 w 3353970"/>
                  <a:gd name="connsiteY38" fmla="*/ 0 h 4068206"/>
                  <a:gd name="connsiteX39" fmla="*/ 3353970 w 3353970"/>
                  <a:gd name="connsiteY39" fmla="*/ 331875 h 4068206"/>
                  <a:gd name="connsiteX40" fmla="*/ 3353970 w 3353970"/>
                  <a:gd name="connsiteY40" fmla="*/ 3736331 h 4068206"/>
                  <a:gd name="connsiteX41" fmla="*/ 3022095 w 3353970"/>
                  <a:gd name="connsiteY41" fmla="*/ 4068206 h 4068206"/>
                  <a:gd name="connsiteX42" fmla="*/ 331875 w 3353970"/>
                  <a:gd name="connsiteY42" fmla="*/ 4068206 h 4068206"/>
                  <a:gd name="connsiteX43" fmla="*/ 0 w 3353970"/>
                  <a:gd name="connsiteY43" fmla="*/ 3736331 h 4068206"/>
                  <a:gd name="connsiteX44" fmla="*/ 0 w 3353970"/>
                  <a:gd name="connsiteY44" fmla="*/ 1047346 h 4068206"/>
                  <a:gd name="connsiteX45" fmla="*/ 1047345 w 3353970"/>
                  <a:gd name="connsiteY45" fmla="*/ 1 h 4068206"/>
                  <a:gd name="connsiteX46" fmla="*/ 3022095 w 3353970"/>
                  <a:gd name="connsiteY46" fmla="*/ 0 h 4068206"/>
                  <a:gd name="connsiteX0" fmla="*/ 654838 w 3353970"/>
                  <a:gd name="connsiteY0" fmla="*/ 3004970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654838 w 3353970"/>
                  <a:gd name="connsiteY4" fmla="*/ 3004970 h 4068206"/>
                  <a:gd name="connsiteX5" fmla="*/ 798094 w 3353970"/>
                  <a:gd name="connsiteY5" fmla="*/ 2277716 h 4068206"/>
                  <a:gd name="connsiteX6" fmla="*/ 2555877 w 3353970"/>
                  <a:gd name="connsiteY6" fmla="*/ 2277716 h 4068206"/>
                  <a:gd name="connsiteX7" fmla="*/ 2699133 w 3353970"/>
                  <a:gd name="connsiteY7" fmla="*/ 2420972 h 4068206"/>
                  <a:gd name="connsiteX8" fmla="*/ 2555877 w 3353970"/>
                  <a:gd name="connsiteY8" fmla="*/ 2564228 h 4068206"/>
                  <a:gd name="connsiteX9" fmla="*/ 798094 w 3353970"/>
                  <a:gd name="connsiteY9" fmla="*/ 2564228 h 4068206"/>
                  <a:gd name="connsiteX10" fmla="*/ 654838 w 3353970"/>
                  <a:gd name="connsiteY10" fmla="*/ 2420972 h 4068206"/>
                  <a:gd name="connsiteX11" fmla="*/ 798094 w 3353970"/>
                  <a:gd name="connsiteY11" fmla="*/ 2277716 h 4068206"/>
                  <a:gd name="connsiteX12" fmla="*/ 798094 w 3353970"/>
                  <a:gd name="connsiteY12" fmla="*/ 1693718 h 4068206"/>
                  <a:gd name="connsiteX13" fmla="*/ 2555877 w 3353970"/>
                  <a:gd name="connsiteY13" fmla="*/ 1693718 h 4068206"/>
                  <a:gd name="connsiteX14" fmla="*/ 2699133 w 3353970"/>
                  <a:gd name="connsiteY14" fmla="*/ 1836974 h 4068206"/>
                  <a:gd name="connsiteX15" fmla="*/ 2555877 w 3353970"/>
                  <a:gd name="connsiteY15" fmla="*/ 1980230 h 4068206"/>
                  <a:gd name="connsiteX16" fmla="*/ 798094 w 3353970"/>
                  <a:gd name="connsiteY16" fmla="*/ 1980230 h 4068206"/>
                  <a:gd name="connsiteX17" fmla="*/ 654838 w 3353970"/>
                  <a:gd name="connsiteY17" fmla="*/ 1836974 h 4068206"/>
                  <a:gd name="connsiteX18" fmla="*/ 798094 w 3353970"/>
                  <a:gd name="connsiteY18" fmla="*/ 1693718 h 4068206"/>
                  <a:gd name="connsiteX19" fmla="*/ 1530134 w 3353970"/>
                  <a:gd name="connsiteY19" fmla="*/ 1144192 h 4068206"/>
                  <a:gd name="connsiteX20" fmla="*/ 2555877 w 3353970"/>
                  <a:gd name="connsiteY20" fmla="*/ 1144192 h 4068206"/>
                  <a:gd name="connsiteX21" fmla="*/ 2699133 w 3353970"/>
                  <a:gd name="connsiteY21" fmla="*/ 1287448 h 4068206"/>
                  <a:gd name="connsiteX22" fmla="*/ 2555877 w 3353970"/>
                  <a:gd name="connsiteY22" fmla="*/ 1430704 h 4068206"/>
                  <a:gd name="connsiteX23" fmla="*/ 1530134 w 3353970"/>
                  <a:gd name="connsiteY23" fmla="*/ 1430704 h 4068206"/>
                  <a:gd name="connsiteX24" fmla="*/ 1386878 w 3353970"/>
                  <a:gd name="connsiteY24" fmla="*/ 1287448 h 4068206"/>
                  <a:gd name="connsiteX25" fmla="*/ 1530134 w 3353970"/>
                  <a:gd name="connsiteY25" fmla="*/ 1144192 h 4068206"/>
                  <a:gd name="connsiteX26" fmla="*/ 2943154 w 3353970"/>
                  <a:gd name="connsiteY26" fmla="*/ 244615 h 4068206"/>
                  <a:gd name="connsiteX27" fmla="*/ 1232526 w 3353970"/>
                  <a:gd name="connsiteY27" fmla="*/ 244616 h 4068206"/>
                  <a:gd name="connsiteX28" fmla="*/ 1232526 w 3353970"/>
                  <a:gd name="connsiteY28" fmla="*/ 856139 h 4068206"/>
                  <a:gd name="connsiteX29" fmla="*/ 915088 w 3353970"/>
                  <a:gd name="connsiteY29" fmla="*/ 1173577 h 4068206"/>
                  <a:gd name="connsiteX30" fmla="*/ 271532 w 3353970"/>
                  <a:gd name="connsiteY30" fmla="*/ 1173577 h 4068206"/>
                  <a:gd name="connsiteX31" fmla="*/ 271532 w 3353970"/>
                  <a:gd name="connsiteY31" fmla="*/ 3630672 h 4068206"/>
                  <a:gd name="connsiteX32" fmla="*/ 442122 w 3353970"/>
                  <a:gd name="connsiteY32" fmla="*/ 3801262 h 4068206"/>
                  <a:gd name="connsiteX33" fmla="*/ 2943154 w 3353970"/>
                  <a:gd name="connsiteY33" fmla="*/ 3801262 h 4068206"/>
                  <a:gd name="connsiteX34" fmla="*/ 3113744 w 3353970"/>
                  <a:gd name="connsiteY34" fmla="*/ 3630672 h 4068206"/>
                  <a:gd name="connsiteX35" fmla="*/ 3113744 w 3353970"/>
                  <a:gd name="connsiteY35" fmla="*/ 415205 h 4068206"/>
                  <a:gd name="connsiteX36" fmla="*/ 2943154 w 3353970"/>
                  <a:gd name="connsiteY36" fmla="*/ 244615 h 4068206"/>
                  <a:gd name="connsiteX37" fmla="*/ 3022095 w 3353970"/>
                  <a:gd name="connsiteY37" fmla="*/ 0 h 4068206"/>
                  <a:gd name="connsiteX38" fmla="*/ 3353970 w 3353970"/>
                  <a:gd name="connsiteY38" fmla="*/ 331875 h 4068206"/>
                  <a:gd name="connsiteX39" fmla="*/ 3353970 w 3353970"/>
                  <a:gd name="connsiteY39" fmla="*/ 3736331 h 4068206"/>
                  <a:gd name="connsiteX40" fmla="*/ 3022095 w 3353970"/>
                  <a:gd name="connsiteY40" fmla="*/ 4068206 h 4068206"/>
                  <a:gd name="connsiteX41" fmla="*/ 331875 w 3353970"/>
                  <a:gd name="connsiteY41" fmla="*/ 4068206 h 4068206"/>
                  <a:gd name="connsiteX42" fmla="*/ 0 w 3353970"/>
                  <a:gd name="connsiteY42" fmla="*/ 3736331 h 4068206"/>
                  <a:gd name="connsiteX43" fmla="*/ 0 w 3353970"/>
                  <a:gd name="connsiteY43" fmla="*/ 1047346 h 4068206"/>
                  <a:gd name="connsiteX44" fmla="*/ 1047345 w 3353970"/>
                  <a:gd name="connsiteY44" fmla="*/ 1 h 4068206"/>
                  <a:gd name="connsiteX45" fmla="*/ 3022095 w 3353970"/>
                  <a:gd name="connsiteY45" fmla="*/ 0 h 4068206"/>
                  <a:gd name="connsiteX0" fmla="*/ 2555877 w 3353970"/>
                  <a:gd name="connsiteY0" fmla="*/ 3148226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2277716 h 4068206"/>
                  <a:gd name="connsiteX5" fmla="*/ 2555877 w 3353970"/>
                  <a:gd name="connsiteY5" fmla="*/ 2277716 h 4068206"/>
                  <a:gd name="connsiteX6" fmla="*/ 2699133 w 3353970"/>
                  <a:gd name="connsiteY6" fmla="*/ 2420972 h 4068206"/>
                  <a:gd name="connsiteX7" fmla="*/ 2555877 w 3353970"/>
                  <a:gd name="connsiteY7" fmla="*/ 2564228 h 4068206"/>
                  <a:gd name="connsiteX8" fmla="*/ 798094 w 3353970"/>
                  <a:gd name="connsiteY8" fmla="*/ 2564228 h 4068206"/>
                  <a:gd name="connsiteX9" fmla="*/ 654838 w 3353970"/>
                  <a:gd name="connsiteY9" fmla="*/ 2420972 h 4068206"/>
                  <a:gd name="connsiteX10" fmla="*/ 798094 w 3353970"/>
                  <a:gd name="connsiteY10" fmla="*/ 2277716 h 4068206"/>
                  <a:gd name="connsiteX11" fmla="*/ 798094 w 3353970"/>
                  <a:gd name="connsiteY11" fmla="*/ 1693718 h 4068206"/>
                  <a:gd name="connsiteX12" fmla="*/ 2555877 w 3353970"/>
                  <a:gd name="connsiteY12" fmla="*/ 1693718 h 4068206"/>
                  <a:gd name="connsiteX13" fmla="*/ 2699133 w 3353970"/>
                  <a:gd name="connsiteY13" fmla="*/ 1836974 h 4068206"/>
                  <a:gd name="connsiteX14" fmla="*/ 2555877 w 3353970"/>
                  <a:gd name="connsiteY14" fmla="*/ 1980230 h 4068206"/>
                  <a:gd name="connsiteX15" fmla="*/ 798094 w 3353970"/>
                  <a:gd name="connsiteY15" fmla="*/ 1980230 h 4068206"/>
                  <a:gd name="connsiteX16" fmla="*/ 654838 w 3353970"/>
                  <a:gd name="connsiteY16" fmla="*/ 1836974 h 4068206"/>
                  <a:gd name="connsiteX17" fmla="*/ 798094 w 3353970"/>
                  <a:gd name="connsiteY17" fmla="*/ 1693718 h 4068206"/>
                  <a:gd name="connsiteX18" fmla="*/ 1530134 w 3353970"/>
                  <a:gd name="connsiteY18" fmla="*/ 1144192 h 4068206"/>
                  <a:gd name="connsiteX19" fmla="*/ 2555877 w 3353970"/>
                  <a:gd name="connsiteY19" fmla="*/ 1144192 h 4068206"/>
                  <a:gd name="connsiteX20" fmla="*/ 2699133 w 3353970"/>
                  <a:gd name="connsiteY20" fmla="*/ 1287448 h 4068206"/>
                  <a:gd name="connsiteX21" fmla="*/ 2555877 w 3353970"/>
                  <a:gd name="connsiteY21" fmla="*/ 1430704 h 4068206"/>
                  <a:gd name="connsiteX22" fmla="*/ 1530134 w 3353970"/>
                  <a:gd name="connsiteY22" fmla="*/ 1430704 h 4068206"/>
                  <a:gd name="connsiteX23" fmla="*/ 1386878 w 3353970"/>
                  <a:gd name="connsiteY23" fmla="*/ 1287448 h 4068206"/>
                  <a:gd name="connsiteX24" fmla="*/ 1530134 w 3353970"/>
                  <a:gd name="connsiteY24" fmla="*/ 1144192 h 4068206"/>
                  <a:gd name="connsiteX25" fmla="*/ 2943154 w 3353970"/>
                  <a:gd name="connsiteY25" fmla="*/ 244615 h 4068206"/>
                  <a:gd name="connsiteX26" fmla="*/ 1232526 w 3353970"/>
                  <a:gd name="connsiteY26" fmla="*/ 244616 h 4068206"/>
                  <a:gd name="connsiteX27" fmla="*/ 1232526 w 3353970"/>
                  <a:gd name="connsiteY27" fmla="*/ 856139 h 4068206"/>
                  <a:gd name="connsiteX28" fmla="*/ 915088 w 3353970"/>
                  <a:gd name="connsiteY28" fmla="*/ 1173577 h 4068206"/>
                  <a:gd name="connsiteX29" fmla="*/ 271532 w 3353970"/>
                  <a:gd name="connsiteY29" fmla="*/ 1173577 h 4068206"/>
                  <a:gd name="connsiteX30" fmla="*/ 271532 w 3353970"/>
                  <a:gd name="connsiteY30" fmla="*/ 3630672 h 4068206"/>
                  <a:gd name="connsiteX31" fmla="*/ 442122 w 3353970"/>
                  <a:gd name="connsiteY31" fmla="*/ 3801262 h 4068206"/>
                  <a:gd name="connsiteX32" fmla="*/ 2943154 w 3353970"/>
                  <a:gd name="connsiteY32" fmla="*/ 3801262 h 4068206"/>
                  <a:gd name="connsiteX33" fmla="*/ 3113744 w 3353970"/>
                  <a:gd name="connsiteY33" fmla="*/ 3630672 h 4068206"/>
                  <a:gd name="connsiteX34" fmla="*/ 3113744 w 3353970"/>
                  <a:gd name="connsiteY34" fmla="*/ 415205 h 4068206"/>
                  <a:gd name="connsiteX35" fmla="*/ 2943154 w 3353970"/>
                  <a:gd name="connsiteY35" fmla="*/ 244615 h 4068206"/>
                  <a:gd name="connsiteX36" fmla="*/ 3022095 w 3353970"/>
                  <a:gd name="connsiteY36" fmla="*/ 0 h 4068206"/>
                  <a:gd name="connsiteX37" fmla="*/ 3353970 w 3353970"/>
                  <a:gd name="connsiteY37" fmla="*/ 331875 h 4068206"/>
                  <a:gd name="connsiteX38" fmla="*/ 3353970 w 3353970"/>
                  <a:gd name="connsiteY38" fmla="*/ 3736331 h 4068206"/>
                  <a:gd name="connsiteX39" fmla="*/ 3022095 w 3353970"/>
                  <a:gd name="connsiteY39" fmla="*/ 4068206 h 4068206"/>
                  <a:gd name="connsiteX40" fmla="*/ 331875 w 3353970"/>
                  <a:gd name="connsiteY40" fmla="*/ 4068206 h 4068206"/>
                  <a:gd name="connsiteX41" fmla="*/ 0 w 3353970"/>
                  <a:gd name="connsiteY41" fmla="*/ 3736331 h 4068206"/>
                  <a:gd name="connsiteX42" fmla="*/ 0 w 3353970"/>
                  <a:gd name="connsiteY42" fmla="*/ 1047346 h 4068206"/>
                  <a:gd name="connsiteX43" fmla="*/ 1047345 w 3353970"/>
                  <a:gd name="connsiteY43" fmla="*/ 1 h 4068206"/>
                  <a:gd name="connsiteX44" fmla="*/ 3022095 w 3353970"/>
                  <a:gd name="connsiteY44" fmla="*/ 0 h 4068206"/>
                  <a:gd name="connsiteX0" fmla="*/ 2555877 w 3353970"/>
                  <a:gd name="connsiteY0" fmla="*/ 3148226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2277716 h 4068206"/>
                  <a:gd name="connsiteX5" fmla="*/ 2555877 w 3353970"/>
                  <a:gd name="connsiteY5" fmla="*/ 2277716 h 4068206"/>
                  <a:gd name="connsiteX6" fmla="*/ 2699133 w 3353970"/>
                  <a:gd name="connsiteY6" fmla="*/ 2420972 h 4068206"/>
                  <a:gd name="connsiteX7" fmla="*/ 2555877 w 3353970"/>
                  <a:gd name="connsiteY7" fmla="*/ 2564228 h 4068206"/>
                  <a:gd name="connsiteX8" fmla="*/ 654838 w 3353970"/>
                  <a:gd name="connsiteY8" fmla="*/ 2420972 h 4068206"/>
                  <a:gd name="connsiteX9" fmla="*/ 798094 w 3353970"/>
                  <a:gd name="connsiteY9" fmla="*/ 2277716 h 4068206"/>
                  <a:gd name="connsiteX10" fmla="*/ 798094 w 3353970"/>
                  <a:gd name="connsiteY10" fmla="*/ 1693718 h 4068206"/>
                  <a:gd name="connsiteX11" fmla="*/ 2555877 w 3353970"/>
                  <a:gd name="connsiteY11" fmla="*/ 1693718 h 4068206"/>
                  <a:gd name="connsiteX12" fmla="*/ 2699133 w 3353970"/>
                  <a:gd name="connsiteY12" fmla="*/ 1836974 h 4068206"/>
                  <a:gd name="connsiteX13" fmla="*/ 2555877 w 3353970"/>
                  <a:gd name="connsiteY13" fmla="*/ 1980230 h 4068206"/>
                  <a:gd name="connsiteX14" fmla="*/ 798094 w 3353970"/>
                  <a:gd name="connsiteY14" fmla="*/ 1980230 h 4068206"/>
                  <a:gd name="connsiteX15" fmla="*/ 654838 w 3353970"/>
                  <a:gd name="connsiteY15" fmla="*/ 1836974 h 4068206"/>
                  <a:gd name="connsiteX16" fmla="*/ 798094 w 3353970"/>
                  <a:gd name="connsiteY16" fmla="*/ 1693718 h 4068206"/>
                  <a:gd name="connsiteX17" fmla="*/ 1530134 w 3353970"/>
                  <a:gd name="connsiteY17" fmla="*/ 1144192 h 4068206"/>
                  <a:gd name="connsiteX18" fmla="*/ 2555877 w 3353970"/>
                  <a:gd name="connsiteY18" fmla="*/ 1144192 h 4068206"/>
                  <a:gd name="connsiteX19" fmla="*/ 2699133 w 3353970"/>
                  <a:gd name="connsiteY19" fmla="*/ 1287448 h 4068206"/>
                  <a:gd name="connsiteX20" fmla="*/ 2555877 w 3353970"/>
                  <a:gd name="connsiteY20" fmla="*/ 1430704 h 4068206"/>
                  <a:gd name="connsiteX21" fmla="*/ 1530134 w 3353970"/>
                  <a:gd name="connsiteY21" fmla="*/ 1430704 h 4068206"/>
                  <a:gd name="connsiteX22" fmla="*/ 1386878 w 3353970"/>
                  <a:gd name="connsiteY22" fmla="*/ 1287448 h 4068206"/>
                  <a:gd name="connsiteX23" fmla="*/ 1530134 w 3353970"/>
                  <a:gd name="connsiteY23" fmla="*/ 1144192 h 4068206"/>
                  <a:gd name="connsiteX24" fmla="*/ 2943154 w 3353970"/>
                  <a:gd name="connsiteY24" fmla="*/ 244615 h 4068206"/>
                  <a:gd name="connsiteX25" fmla="*/ 1232526 w 3353970"/>
                  <a:gd name="connsiteY25" fmla="*/ 244616 h 4068206"/>
                  <a:gd name="connsiteX26" fmla="*/ 1232526 w 3353970"/>
                  <a:gd name="connsiteY26" fmla="*/ 856139 h 4068206"/>
                  <a:gd name="connsiteX27" fmla="*/ 915088 w 3353970"/>
                  <a:gd name="connsiteY27" fmla="*/ 1173577 h 4068206"/>
                  <a:gd name="connsiteX28" fmla="*/ 271532 w 3353970"/>
                  <a:gd name="connsiteY28" fmla="*/ 1173577 h 4068206"/>
                  <a:gd name="connsiteX29" fmla="*/ 271532 w 3353970"/>
                  <a:gd name="connsiteY29" fmla="*/ 3630672 h 4068206"/>
                  <a:gd name="connsiteX30" fmla="*/ 442122 w 3353970"/>
                  <a:gd name="connsiteY30" fmla="*/ 3801262 h 4068206"/>
                  <a:gd name="connsiteX31" fmla="*/ 2943154 w 3353970"/>
                  <a:gd name="connsiteY31" fmla="*/ 3801262 h 4068206"/>
                  <a:gd name="connsiteX32" fmla="*/ 3113744 w 3353970"/>
                  <a:gd name="connsiteY32" fmla="*/ 3630672 h 4068206"/>
                  <a:gd name="connsiteX33" fmla="*/ 3113744 w 3353970"/>
                  <a:gd name="connsiteY33" fmla="*/ 415205 h 4068206"/>
                  <a:gd name="connsiteX34" fmla="*/ 2943154 w 3353970"/>
                  <a:gd name="connsiteY34" fmla="*/ 244615 h 4068206"/>
                  <a:gd name="connsiteX35" fmla="*/ 3022095 w 3353970"/>
                  <a:gd name="connsiteY35" fmla="*/ 0 h 4068206"/>
                  <a:gd name="connsiteX36" fmla="*/ 3353970 w 3353970"/>
                  <a:gd name="connsiteY36" fmla="*/ 331875 h 4068206"/>
                  <a:gd name="connsiteX37" fmla="*/ 3353970 w 3353970"/>
                  <a:gd name="connsiteY37" fmla="*/ 3736331 h 4068206"/>
                  <a:gd name="connsiteX38" fmla="*/ 3022095 w 3353970"/>
                  <a:gd name="connsiteY38" fmla="*/ 4068206 h 4068206"/>
                  <a:gd name="connsiteX39" fmla="*/ 331875 w 3353970"/>
                  <a:gd name="connsiteY39" fmla="*/ 4068206 h 4068206"/>
                  <a:gd name="connsiteX40" fmla="*/ 0 w 3353970"/>
                  <a:gd name="connsiteY40" fmla="*/ 3736331 h 4068206"/>
                  <a:gd name="connsiteX41" fmla="*/ 0 w 3353970"/>
                  <a:gd name="connsiteY41" fmla="*/ 1047346 h 4068206"/>
                  <a:gd name="connsiteX42" fmla="*/ 1047345 w 3353970"/>
                  <a:gd name="connsiteY42" fmla="*/ 1 h 4068206"/>
                  <a:gd name="connsiteX43" fmla="*/ 3022095 w 3353970"/>
                  <a:gd name="connsiteY43" fmla="*/ 0 h 4068206"/>
                  <a:gd name="connsiteX0" fmla="*/ 2555877 w 3353970"/>
                  <a:gd name="connsiteY0" fmla="*/ 3148226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654838 w 3353970"/>
                  <a:gd name="connsiteY4" fmla="*/ 2420972 h 4068206"/>
                  <a:gd name="connsiteX5" fmla="*/ 2555877 w 3353970"/>
                  <a:gd name="connsiteY5" fmla="*/ 2277716 h 4068206"/>
                  <a:gd name="connsiteX6" fmla="*/ 2699133 w 3353970"/>
                  <a:gd name="connsiteY6" fmla="*/ 2420972 h 4068206"/>
                  <a:gd name="connsiteX7" fmla="*/ 2555877 w 3353970"/>
                  <a:gd name="connsiteY7" fmla="*/ 2564228 h 4068206"/>
                  <a:gd name="connsiteX8" fmla="*/ 654838 w 3353970"/>
                  <a:gd name="connsiteY8" fmla="*/ 2420972 h 4068206"/>
                  <a:gd name="connsiteX9" fmla="*/ 798094 w 3353970"/>
                  <a:gd name="connsiteY9" fmla="*/ 1693718 h 4068206"/>
                  <a:gd name="connsiteX10" fmla="*/ 2555877 w 3353970"/>
                  <a:gd name="connsiteY10" fmla="*/ 1693718 h 4068206"/>
                  <a:gd name="connsiteX11" fmla="*/ 2699133 w 3353970"/>
                  <a:gd name="connsiteY11" fmla="*/ 1836974 h 4068206"/>
                  <a:gd name="connsiteX12" fmla="*/ 2555877 w 3353970"/>
                  <a:gd name="connsiteY12" fmla="*/ 1980230 h 4068206"/>
                  <a:gd name="connsiteX13" fmla="*/ 798094 w 3353970"/>
                  <a:gd name="connsiteY13" fmla="*/ 1980230 h 4068206"/>
                  <a:gd name="connsiteX14" fmla="*/ 654838 w 3353970"/>
                  <a:gd name="connsiteY14" fmla="*/ 1836974 h 4068206"/>
                  <a:gd name="connsiteX15" fmla="*/ 798094 w 3353970"/>
                  <a:gd name="connsiteY15" fmla="*/ 1693718 h 4068206"/>
                  <a:gd name="connsiteX16" fmla="*/ 1530134 w 3353970"/>
                  <a:gd name="connsiteY16" fmla="*/ 1144192 h 4068206"/>
                  <a:gd name="connsiteX17" fmla="*/ 2555877 w 3353970"/>
                  <a:gd name="connsiteY17" fmla="*/ 1144192 h 4068206"/>
                  <a:gd name="connsiteX18" fmla="*/ 2699133 w 3353970"/>
                  <a:gd name="connsiteY18" fmla="*/ 1287448 h 4068206"/>
                  <a:gd name="connsiteX19" fmla="*/ 2555877 w 3353970"/>
                  <a:gd name="connsiteY19" fmla="*/ 1430704 h 4068206"/>
                  <a:gd name="connsiteX20" fmla="*/ 1530134 w 3353970"/>
                  <a:gd name="connsiteY20" fmla="*/ 1430704 h 4068206"/>
                  <a:gd name="connsiteX21" fmla="*/ 1386878 w 3353970"/>
                  <a:gd name="connsiteY21" fmla="*/ 1287448 h 4068206"/>
                  <a:gd name="connsiteX22" fmla="*/ 1530134 w 3353970"/>
                  <a:gd name="connsiteY22" fmla="*/ 1144192 h 4068206"/>
                  <a:gd name="connsiteX23" fmla="*/ 2943154 w 3353970"/>
                  <a:gd name="connsiteY23" fmla="*/ 244615 h 4068206"/>
                  <a:gd name="connsiteX24" fmla="*/ 1232526 w 3353970"/>
                  <a:gd name="connsiteY24" fmla="*/ 244616 h 4068206"/>
                  <a:gd name="connsiteX25" fmla="*/ 1232526 w 3353970"/>
                  <a:gd name="connsiteY25" fmla="*/ 856139 h 4068206"/>
                  <a:gd name="connsiteX26" fmla="*/ 915088 w 3353970"/>
                  <a:gd name="connsiteY26" fmla="*/ 1173577 h 4068206"/>
                  <a:gd name="connsiteX27" fmla="*/ 271532 w 3353970"/>
                  <a:gd name="connsiteY27" fmla="*/ 1173577 h 4068206"/>
                  <a:gd name="connsiteX28" fmla="*/ 271532 w 3353970"/>
                  <a:gd name="connsiteY28" fmla="*/ 3630672 h 4068206"/>
                  <a:gd name="connsiteX29" fmla="*/ 442122 w 3353970"/>
                  <a:gd name="connsiteY29" fmla="*/ 3801262 h 4068206"/>
                  <a:gd name="connsiteX30" fmla="*/ 2943154 w 3353970"/>
                  <a:gd name="connsiteY30" fmla="*/ 3801262 h 4068206"/>
                  <a:gd name="connsiteX31" fmla="*/ 3113744 w 3353970"/>
                  <a:gd name="connsiteY31" fmla="*/ 3630672 h 4068206"/>
                  <a:gd name="connsiteX32" fmla="*/ 3113744 w 3353970"/>
                  <a:gd name="connsiteY32" fmla="*/ 415205 h 4068206"/>
                  <a:gd name="connsiteX33" fmla="*/ 2943154 w 3353970"/>
                  <a:gd name="connsiteY33" fmla="*/ 244615 h 4068206"/>
                  <a:gd name="connsiteX34" fmla="*/ 3022095 w 3353970"/>
                  <a:gd name="connsiteY34" fmla="*/ 0 h 4068206"/>
                  <a:gd name="connsiteX35" fmla="*/ 3353970 w 3353970"/>
                  <a:gd name="connsiteY35" fmla="*/ 331875 h 4068206"/>
                  <a:gd name="connsiteX36" fmla="*/ 3353970 w 3353970"/>
                  <a:gd name="connsiteY36" fmla="*/ 3736331 h 4068206"/>
                  <a:gd name="connsiteX37" fmla="*/ 3022095 w 3353970"/>
                  <a:gd name="connsiteY37" fmla="*/ 4068206 h 4068206"/>
                  <a:gd name="connsiteX38" fmla="*/ 331875 w 3353970"/>
                  <a:gd name="connsiteY38" fmla="*/ 4068206 h 4068206"/>
                  <a:gd name="connsiteX39" fmla="*/ 0 w 3353970"/>
                  <a:gd name="connsiteY39" fmla="*/ 3736331 h 4068206"/>
                  <a:gd name="connsiteX40" fmla="*/ 0 w 3353970"/>
                  <a:gd name="connsiteY40" fmla="*/ 1047346 h 4068206"/>
                  <a:gd name="connsiteX41" fmla="*/ 1047345 w 3353970"/>
                  <a:gd name="connsiteY41" fmla="*/ 1 h 4068206"/>
                  <a:gd name="connsiteX42" fmla="*/ 3022095 w 3353970"/>
                  <a:gd name="connsiteY42" fmla="*/ 0 h 4068206"/>
                  <a:gd name="connsiteX0" fmla="*/ 2555877 w 3353970"/>
                  <a:gd name="connsiteY0" fmla="*/ 3148226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654838 w 3353970"/>
                  <a:gd name="connsiteY4" fmla="*/ 2420972 h 4068206"/>
                  <a:gd name="connsiteX5" fmla="*/ 2555877 w 3353970"/>
                  <a:gd name="connsiteY5" fmla="*/ 2277716 h 4068206"/>
                  <a:gd name="connsiteX6" fmla="*/ 2699133 w 3353970"/>
                  <a:gd name="connsiteY6" fmla="*/ 2420972 h 4068206"/>
                  <a:gd name="connsiteX7" fmla="*/ 654838 w 3353970"/>
                  <a:gd name="connsiteY7" fmla="*/ 2420972 h 4068206"/>
                  <a:gd name="connsiteX8" fmla="*/ 798094 w 3353970"/>
                  <a:gd name="connsiteY8" fmla="*/ 1693718 h 4068206"/>
                  <a:gd name="connsiteX9" fmla="*/ 2555877 w 3353970"/>
                  <a:gd name="connsiteY9" fmla="*/ 1693718 h 4068206"/>
                  <a:gd name="connsiteX10" fmla="*/ 2699133 w 3353970"/>
                  <a:gd name="connsiteY10" fmla="*/ 1836974 h 4068206"/>
                  <a:gd name="connsiteX11" fmla="*/ 2555877 w 3353970"/>
                  <a:gd name="connsiteY11" fmla="*/ 1980230 h 4068206"/>
                  <a:gd name="connsiteX12" fmla="*/ 798094 w 3353970"/>
                  <a:gd name="connsiteY12" fmla="*/ 1980230 h 4068206"/>
                  <a:gd name="connsiteX13" fmla="*/ 654838 w 3353970"/>
                  <a:gd name="connsiteY13" fmla="*/ 1836974 h 4068206"/>
                  <a:gd name="connsiteX14" fmla="*/ 798094 w 3353970"/>
                  <a:gd name="connsiteY14" fmla="*/ 1693718 h 4068206"/>
                  <a:gd name="connsiteX15" fmla="*/ 1530134 w 3353970"/>
                  <a:gd name="connsiteY15" fmla="*/ 1144192 h 4068206"/>
                  <a:gd name="connsiteX16" fmla="*/ 2555877 w 3353970"/>
                  <a:gd name="connsiteY16" fmla="*/ 1144192 h 4068206"/>
                  <a:gd name="connsiteX17" fmla="*/ 2699133 w 3353970"/>
                  <a:gd name="connsiteY17" fmla="*/ 1287448 h 4068206"/>
                  <a:gd name="connsiteX18" fmla="*/ 2555877 w 3353970"/>
                  <a:gd name="connsiteY18" fmla="*/ 1430704 h 4068206"/>
                  <a:gd name="connsiteX19" fmla="*/ 1530134 w 3353970"/>
                  <a:gd name="connsiteY19" fmla="*/ 1430704 h 4068206"/>
                  <a:gd name="connsiteX20" fmla="*/ 1386878 w 3353970"/>
                  <a:gd name="connsiteY20" fmla="*/ 1287448 h 4068206"/>
                  <a:gd name="connsiteX21" fmla="*/ 1530134 w 3353970"/>
                  <a:gd name="connsiteY21" fmla="*/ 1144192 h 4068206"/>
                  <a:gd name="connsiteX22" fmla="*/ 2943154 w 3353970"/>
                  <a:gd name="connsiteY22" fmla="*/ 244615 h 4068206"/>
                  <a:gd name="connsiteX23" fmla="*/ 1232526 w 3353970"/>
                  <a:gd name="connsiteY23" fmla="*/ 244616 h 4068206"/>
                  <a:gd name="connsiteX24" fmla="*/ 1232526 w 3353970"/>
                  <a:gd name="connsiteY24" fmla="*/ 856139 h 4068206"/>
                  <a:gd name="connsiteX25" fmla="*/ 915088 w 3353970"/>
                  <a:gd name="connsiteY25" fmla="*/ 1173577 h 4068206"/>
                  <a:gd name="connsiteX26" fmla="*/ 271532 w 3353970"/>
                  <a:gd name="connsiteY26" fmla="*/ 1173577 h 4068206"/>
                  <a:gd name="connsiteX27" fmla="*/ 271532 w 3353970"/>
                  <a:gd name="connsiteY27" fmla="*/ 3630672 h 4068206"/>
                  <a:gd name="connsiteX28" fmla="*/ 442122 w 3353970"/>
                  <a:gd name="connsiteY28" fmla="*/ 3801262 h 4068206"/>
                  <a:gd name="connsiteX29" fmla="*/ 2943154 w 3353970"/>
                  <a:gd name="connsiteY29" fmla="*/ 3801262 h 4068206"/>
                  <a:gd name="connsiteX30" fmla="*/ 3113744 w 3353970"/>
                  <a:gd name="connsiteY30" fmla="*/ 3630672 h 4068206"/>
                  <a:gd name="connsiteX31" fmla="*/ 3113744 w 3353970"/>
                  <a:gd name="connsiteY31" fmla="*/ 415205 h 4068206"/>
                  <a:gd name="connsiteX32" fmla="*/ 2943154 w 3353970"/>
                  <a:gd name="connsiteY32" fmla="*/ 244615 h 4068206"/>
                  <a:gd name="connsiteX33" fmla="*/ 3022095 w 3353970"/>
                  <a:gd name="connsiteY33" fmla="*/ 0 h 4068206"/>
                  <a:gd name="connsiteX34" fmla="*/ 3353970 w 3353970"/>
                  <a:gd name="connsiteY34" fmla="*/ 331875 h 4068206"/>
                  <a:gd name="connsiteX35" fmla="*/ 3353970 w 3353970"/>
                  <a:gd name="connsiteY35" fmla="*/ 3736331 h 4068206"/>
                  <a:gd name="connsiteX36" fmla="*/ 3022095 w 3353970"/>
                  <a:gd name="connsiteY36" fmla="*/ 4068206 h 4068206"/>
                  <a:gd name="connsiteX37" fmla="*/ 331875 w 3353970"/>
                  <a:gd name="connsiteY37" fmla="*/ 4068206 h 4068206"/>
                  <a:gd name="connsiteX38" fmla="*/ 0 w 3353970"/>
                  <a:gd name="connsiteY38" fmla="*/ 3736331 h 4068206"/>
                  <a:gd name="connsiteX39" fmla="*/ 0 w 3353970"/>
                  <a:gd name="connsiteY39" fmla="*/ 1047346 h 4068206"/>
                  <a:gd name="connsiteX40" fmla="*/ 1047345 w 3353970"/>
                  <a:gd name="connsiteY40" fmla="*/ 1 h 4068206"/>
                  <a:gd name="connsiteX41" fmla="*/ 3022095 w 3353970"/>
                  <a:gd name="connsiteY41" fmla="*/ 0 h 4068206"/>
                  <a:gd name="connsiteX0" fmla="*/ 2699133 w 3353970"/>
                  <a:gd name="connsiteY0" fmla="*/ 3004970 h 4068206"/>
                  <a:gd name="connsiteX1" fmla="*/ 2555877 w 3353970"/>
                  <a:gd name="connsiteY1" fmla="*/ 2861714 h 4068206"/>
                  <a:gd name="connsiteX2" fmla="*/ 2699133 w 3353970"/>
                  <a:gd name="connsiteY2" fmla="*/ 3004970 h 4068206"/>
                  <a:gd name="connsiteX3" fmla="*/ 654838 w 3353970"/>
                  <a:gd name="connsiteY3" fmla="*/ 2420972 h 4068206"/>
                  <a:gd name="connsiteX4" fmla="*/ 2555877 w 3353970"/>
                  <a:gd name="connsiteY4" fmla="*/ 2277716 h 4068206"/>
                  <a:gd name="connsiteX5" fmla="*/ 2699133 w 3353970"/>
                  <a:gd name="connsiteY5" fmla="*/ 2420972 h 4068206"/>
                  <a:gd name="connsiteX6" fmla="*/ 654838 w 3353970"/>
                  <a:gd name="connsiteY6" fmla="*/ 2420972 h 4068206"/>
                  <a:gd name="connsiteX7" fmla="*/ 798094 w 3353970"/>
                  <a:gd name="connsiteY7" fmla="*/ 1693718 h 4068206"/>
                  <a:gd name="connsiteX8" fmla="*/ 2555877 w 3353970"/>
                  <a:gd name="connsiteY8" fmla="*/ 1693718 h 4068206"/>
                  <a:gd name="connsiteX9" fmla="*/ 2699133 w 3353970"/>
                  <a:gd name="connsiteY9" fmla="*/ 1836974 h 4068206"/>
                  <a:gd name="connsiteX10" fmla="*/ 2555877 w 3353970"/>
                  <a:gd name="connsiteY10" fmla="*/ 1980230 h 4068206"/>
                  <a:gd name="connsiteX11" fmla="*/ 798094 w 3353970"/>
                  <a:gd name="connsiteY11" fmla="*/ 1980230 h 4068206"/>
                  <a:gd name="connsiteX12" fmla="*/ 654838 w 3353970"/>
                  <a:gd name="connsiteY12" fmla="*/ 1836974 h 4068206"/>
                  <a:gd name="connsiteX13" fmla="*/ 798094 w 3353970"/>
                  <a:gd name="connsiteY13" fmla="*/ 1693718 h 4068206"/>
                  <a:gd name="connsiteX14" fmla="*/ 1530134 w 3353970"/>
                  <a:gd name="connsiteY14" fmla="*/ 1144192 h 4068206"/>
                  <a:gd name="connsiteX15" fmla="*/ 2555877 w 3353970"/>
                  <a:gd name="connsiteY15" fmla="*/ 1144192 h 4068206"/>
                  <a:gd name="connsiteX16" fmla="*/ 2699133 w 3353970"/>
                  <a:gd name="connsiteY16" fmla="*/ 1287448 h 4068206"/>
                  <a:gd name="connsiteX17" fmla="*/ 2555877 w 3353970"/>
                  <a:gd name="connsiteY17" fmla="*/ 1430704 h 4068206"/>
                  <a:gd name="connsiteX18" fmla="*/ 1530134 w 3353970"/>
                  <a:gd name="connsiteY18" fmla="*/ 1430704 h 4068206"/>
                  <a:gd name="connsiteX19" fmla="*/ 1386878 w 3353970"/>
                  <a:gd name="connsiteY19" fmla="*/ 1287448 h 4068206"/>
                  <a:gd name="connsiteX20" fmla="*/ 1530134 w 3353970"/>
                  <a:gd name="connsiteY20" fmla="*/ 1144192 h 4068206"/>
                  <a:gd name="connsiteX21" fmla="*/ 2943154 w 3353970"/>
                  <a:gd name="connsiteY21" fmla="*/ 244615 h 4068206"/>
                  <a:gd name="connsiteX22" fmla="*/ 1232526 w 3353970"/>
                  <a:gd name="connsiteY22" fmla="*/ 244616 h 4068206"/>
                  <a:gd name="connsiteX23" fmla="*/ 1232526 w 3353970"/>
                  <a:gd name="connsiteY23" fmla="*/ 856139 h 4068206"/>
                  <a:gd name="connsiteX24" fmla="*/ 915088 w 3353970"/>
                  <a:gd name="connsiteY24" fmla="*/ 1173577 h 4068206"/>
                  <a:gd name="connsiteX25" fmla="*/ 271532 w 3353970"/>
                  <a:gd name="connsiteY25" fmla="*/ 1173577 h 4068206"/>
                  <a:gd name="connsiteX26" fmla="*/ 271532 w 3353970"/>
                  <a:gd name="connsiteY26" fmla="*/ 3630672 h 4068206"/>
                  <a:gd name="connsiteX27" fmla="*/ 442122 w 3353970"/>
                  <a:gd name="connsiteY27" fmla="*/ 3801262 h 4068206"/>
                  <a:gd name="connsiteX28" fmla="*/ 2943154 w 3353970"/>
                  <a:gd name="connsiteY28" fmla="*/ 3801262 h 4068206"/>
                  <a:gd name="connsiteX29" fmla="*/ 3113744 w 3353970"/>
                  <a:gd name="connsiteY29" fmla="*/ 3630672 h 4068206"/>
                  <a:gd name="connsiteX30" fmla="*/ 3113744 w 3353970"/>
                  <a:gd name="connsiteY30" fmla="*/ 415205 h 4068206"/>
                  <a:gd name="connsiteX31" fmla="*/ 2943154 w 3353970"/>
                  <a:gd name="connsiteY31" fmla="*/ 244615 h 4068206"/>
                  <a:gd name="connsiteX32" fmla="*/ 3022095 w 3353970"/>
                  <a:gd name="connsiteY32" fmla="*/ 0 h 4068206"/>
                  <a:gd name="connsiteX33" fmla="*/ 3353970 w 3353970"/>
                  <a:gd name="connsiteY33" fmla="*/ 331875 h 4068206"/>
                  <a:gd name="connsiteX34" fmla="*/ 3353970 w 3353970"/>
                  <a:gd name="connsiteY34" fmla="*/ 3736331 h 4068206"/>
                  <a:gd name="connsiteX35" fmla="*/ 3022095 w 3353970"/>
                  <a:gd name="connsiteY35" fmla="*/ 4068206 h 4068206"/>
                  <a:gd name="connsiteX36" fmla="*/ 331875 w 3353970"/>
                  <a:gd name="connsiteY36" fmla="*/ 4068206 h 4068206"/>
                  <a:gd name="connsiteX37" fmla="*/ 0 w 3353970"/>
                  <a:gd name="connsiteY37" fmla="*/ 3736331 h 4068206"/>
                  <a:gd name="connsiteX38" fmla="*/ 0 w 3353970"/>
                  <a:gd name="connsiteY38" fmla="*/ 1047346 h 4068206"/>
                  <a:gd name="connsiteX39" fmla="*/ 1047345 w 3353970"/>
                  <a:gd name="connsiteY39" fmla="*/ 1 h 4068206"/>
                  <a:gd name="connsiteX40" fmla="*/ 3022095 w 3353970"/>
                  <a:gd name="connsiteY40" fmla="*/ 0 h 4068206"/>
                  <a:gd name="connsiteX0" fmla="*/ 654838 w 3353970"/>
                  <a:gd name="connsiteY0" fmla="*/ 2420972 h 4068206"/>
                  <a:gd name="connsiteX1" fmla="*/ 2555877 w 3353970"/>
                  <a:gd name="connsiteY1" fmla="*/ 2277716 h 4068206"/>
                  <a:gd name="connsiteX2" fmla="*/ 2699133 w 3353970"/>
                  <a:gd name="connsiteY2" fmla="*/ 2420972 h 4068206"/>
                  <a:gd name="connsiteX3" fmla="*/ 654838 w 3353970"/>
                  <a:gd name="connsiteY3" fmla="*/ 2420972 h 4068206"/>
                  <a:gd name="connsiteX4" fmla="*/ 798094 w 3353970"/>
                  <a:gd name="connsiteY4" fmla="*/ 1693718 h 4068206"/>
                  <a:gd name="connsiteX5" fmla="*/ 2555877 w 3353970"/>
                  <a:gd name="connsiteY5" fmla="*/ 1693718 h 4068206"/>
                  <a:gd name="connsiteX6" fmla="*/ 2699133 w 3353970"/>
                  <a:gd name="connsiteY6" fmla="*/ 1836974 h 4068206"/>
                  <a:gd name="connsiteX7" fmla="*/ 2555877 w 3353970"/>
                  <a:gd name="connsiteY7" fmla="*/ 1980230 h 4068206"/>
                  <a:gd name="connsiteX8" fmla="*/ 798094 w 3353970"/>
                  <a:gd name="connsiteY8" fmla="*/ 1980230 h 4068206"/>
                  <a:gd name="connsiteX9" fmla="*/ 654838 w 3353970"/>
                  <a:gd name="connsiteY9" fmla="*/ 1836974 h 4068206"/>
                  <a:gd name="connsiteX10" fmla="*/ 798094 w 3353970"/>
                  <a:gd name="connsiteY10" fmla="*/ 1693718 h 4068206"/>
                  <a:gd name="connsiteX11" fmla="*/ 1530134 w 3353970"/>
                  <a:gd name="connsiteY11" fmla="*/ 1144192 h 4068206"/>
                  <a:gd name="connsiteX12" fmla="*/ 2555877 w 3353970"/>
                  <a:gd name="connsiteY12" fmla="*/ 1144192 h 4068206"/>
                  <a:gd name="connsiteX13" fmla="*/ 2699133 w 3353970"/>
                  <a:gd name="connsiteY13" fmla="*/ 1287448 h 4068206"/>
                  <a:gd name="connsiteX14" fmla="*/ 2555877 w 3353970"/>
                  <a:gd name="connsiteY14" fmla="*/ 1430704 h 4068206"/>
                  <a:gd name="connsiteX15" fmla="*/ 1530134 w 3353970"/>
                  <a:gd name="connsiteY15" fmla="*/ 1430704 h 4068206"/>
                  <a:gd name="connsiteX16" fmla="*/ 1386878 w 3353970"/>
                  <a:gd name="connsiteY16" fmla="*/ 1287448 h 4068206"/>
                  <a:gd name="connsiteX17" fmla="*/ 1530134 w 3353970"/>
                  <a:gd name="connsiteY17" fmla="*/ 1144192 h 4068206"/>
                  <a:gd name="connsiteX18" fmla="*/ 2943154 w 3353970"/>
                  <a:gd name="connsiteY18" fmla="*/ 244615 h 4068206"/>
                  <a:gd name="connsiteX19" fmla="*/ 1232526 w 3353970"/>
                  <a:gd name="connsiteY19" fmla="*/ 244616 h 4068206"/>
                  <a:gd name="connsiteX20" fmla="*/ 1232526 w 3353970"/>
                  <a:gd name="connsiteY20" fmla="*/ 856139 h 4068206"/>
                  <a:gd name="connsiteX21" fmla="*/ 915088 w 3353970"/>
                  <a:gd name="connsiteY21" fmla="*/ 1173577 h 4068206"/>
                  <a:gd name="connsiteX22" fmla="*/ 271532 w 3353970"/>
                  <a:gd name="connsiteY22" fmla="*/ 1173577 h 4068206"/>
                  <a:gd name="connsiteX23" fmla="*/ 271532 w 3353970"/>
                  <a:gd name="connsiteY23" fmla="*/ 3630672 h 4068206"/>
                  <a:gd name="connsiteX24" fmla="*/ 442122 w 3353970"/>
                  <a:gd name="connsiteY24" fmla="*/ 3801262 h 4068206"/>
                  <a:gd name="connsiteX25" fmla="*/ 2943154 w 3353970"/>
                  <a:gd name="connsiteY25" fmla="*/ 3801262 h 4068206"/>
                  <a:gd name="connsiteX26" fmla="*/ 3113744 w 3353970"/>
                  <a:gd name="connsiteY26" fmla="*/ 3630672 h 4068206"/>
                  <a:gd name="connsiteX27" fmla="*/ 3113744 w 3353970"/>
                  <a:gd name="connsiteY27" fmla="*/ 415205 h 4068206"/>
                  <a:gd name="connsiteX28" fmla="*/ 2943154 w 3353970"/>
                  <a:gd name="connsiteY28" fmla="*/ 244615 h 4068206"/>
                  <a:gd name="connsiteX29" fmla="*/ 3022095 w 3353970"/>
                  <a:gd name="connsiteY29" fmla="*/ 0 h 4068206"/>
                  <a:gd name="connsiteX30" fmla="*/ 3353970 w 3353970"/>
                  <a:gd name="connsiteY30" fmla="*/ 331875 h 4068206"/>
                  <a:gd name="connsiteX31" fmla="*/ 3353970 w 3353970"/>
                  <a:gd name="connsiteY31" fmla="*/ 3736331 h 4068206"/>
                  <a:gd name="connsiteX32" fmla="*/ 3022095 w 3353970"/>
                  <a:gd name="connsiteY32" fmla="*/ 4068206 h 4068206"/>
                  <a:gd name="connsiteX33" fmla="*/ 331875 w 3353970"/>
                  <a:gd name="connsiteY33" fmla="*/ 4068206 h 4068206"/>
                  <a:gd name="connsiteX34" fmla="*/ 0 w 3353970"/>
                  <a:gd name="connsiteY34" fmla="*/ 3736331 h 4068206"/>
                  <a:gd name="connsiteX35" fmla="*/ 0 w 3353970"/>
                  <a:gd name="connsiteY35" fmla="*/ 1047346 h 4068206"/>
                  <a:gd name="connsiteX36" fmla="*/ 1047345 w 3353970"/>
                  <a:gd name="connsiteY36" fmla="*/ 1 h 4068206"/>
                  <a:gd name="connsiteX37" fmla="*/ 3022095 w 3353970"/>
                  <a:gd name="connsiteY37"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2555877 w 3353970"/>
                  <a:gd name="connsiteY4" fmla="*/ 1693718 h 4068206"/>
                  <a:gd name="connsiteX5" fmla="*/ 2699133 w 3353970"/>
                  <a:gd name="connsiteY5" fmla="*/ 1836974 h 4068206"/>
                  <a:gd name="connsiteX6" fmla="*/ 2555877 w 3353970"/>
                  <a:gd name="connsiteY6" fmla="*/ 1980230 h 4068206"/>
                  <a:gd name="connsiteX7" fmla="*/ 798094 w 3353970"/>
                  <a:gd name="connsiteY7" fmla="*/ 1980230 h 4068206"/>
                  <a:gd name="connsiteX8" fmla="*/ 654838 w 3353970"/>
                  <a:gd name="connsiteY8" fmla="*/ 1836974 h 4068206"/>
                  <a:gd name="connsiteX9" fmla="*/ 798094 w 3353970"/>
                  <a:gd name="connsiteY9" fmla="*/ 1693718 h 4068206"/>
                  <a:gd name="connsiteX10" fmla="*/ 1530134 w 3353970"/>
                  <a:gd name="connsiteY10" fmla="*/ 1144192 h 4068206"/>
                  <a:gd name="connsiteX11" fmla="*/ 2555877 w 3353970"/>
                  <a:gd name="connsiteY11" fmla="*/ 1144192 h 4068206"/>
                  <a:gd name="connsiteX12" fmla="*/ 2699133 w 3353970"/>
                  <a:gd name="connsiteY12" fmla="*/ 1287448 h 4068206"/>
                  <a:gd name="connsiteX13" fmla="*/ 2555877 w 3353970"/>
                  <a:gd name="connsiteY13" fmla="*/ 1430704 h 4068206"/>
                  <a:gd name="connsiteX14" fmla="*/ 1530134 w 3353970"/>
                  <a:gd name="connsiteY14" fmla="*/ 1430704 h 4068206"/>
                  <a:gd name="connsiteX15" fmla="*/ 1386878 w 3353970"/>
                  <a:gd name="connsiteY15" fmla="*/ 1287448 h 4068206"/>
                  <a:gd name="connsiteX16" fmla="*/ 1530134 w 3353970"/>
                  <a:gd name="connsiteY16" fmla="*/ 1144192 h 4068206"/>
                  <a:gd name="connsiteX17" fmla="*/ 2943154 w 3353970"/>
                  <a:gd name="connsiteY17" fmla="*/ 244615 h 4068206"/>
                  <a:gd name="connsiteX18" fmla="*/ 1232526 w 3353970"/>
                  <a:gd name="connsiteY18" fmla="*/ 244616 h 4068206"/>
                  <a:gd name="connsiteX19" fmla="*/ 1232526 w 3353970"/>
                  <a:gd name="connsiteY19" fmla="*/ 856139 h 4068206"/>
                  <a:gd name="connsiteX20" fmla="*/ 915088 w 3353970"/>
                  <a:gd name="connsiteY20" fmla="*/ 1173577 h 4068206"/>
                  <a:gd name="connsiteX21" fmla="*/ 271532 w 3353970"/>
                  <a:gd name="connsiteY21" fmla="*/ 1173577 h 4068206"/>
                  <a:gd name="connsiteX22" fmla="*/ 271532 w 3353970"/>
                  <a:gd name="connsiteY22" fmla="*/ 3630672 h 4068206"/>
                  <a:gd name="connsiteX23" fmla="*/ 442122 w 3353970"/>
                  <a:gd name="connsiteY23" fmla="*/ 3801262 h 4068206"/>
                  <a:gd name="connsiteX24" fmla="*/ 2943154 w 3353970"/>
                  <a:gd name="connsiteY24" fmla="*/ 3801262 h 4068206"/>
                  <a:gd name="connsiteX25" fmla="*/ 3113744 w 3353970"/>
                  <a:gd name="connsiteY25" fmla="*/ 3630672 h 4068206"/>
                  <a:gd name="connsiteX26" fmla="*/ 3113744 w 3353970"/>
                  <a:gd name="connsiteY26" fmla="*/ 415205 h 4068206"/>
                  <a:gd name="connsiteX27" fmla="*/ 2943154 w 3353970"/>
                  <a:gd name="connsiteY27" fmla="*/ 244615 h 4068206"/>
                  <a:gd name="connsiteX28" fmla="*/ 3022095 w 3353970"/>
                  <a:gd name="connsiteY28" fmla="*/ 0 h 4068206"/>
                  <a:gd name="connsiteX29" fmla="*/ 3353970 w 3353970"/>
                  <a:gd name="connsiteY29" fmla="*/ 331875 h 4068206"/>
                  <a:gd name="connsiteX30" fmla="*/ 3353970 w 3353970"/>
                  <a:gd name="connsiteY30" fmla="*/ 3736331 h 4068206"/>
                  <a:gd name="connsiteX31" fmla="*/ 3022095 w 3353970"/>
                  <a:gd name="connsiteY31" fmla="*/ 4068206 h 4068206"/>
                  <a:gd name="connsiteX32" fmla="*/ 331875 w 3353970"/>
                  <a:gd name="connsiteY32" fmla="*/ 4068206 h 4068206"/>
                  <a:gd name="connsiteX33" fmla="*/ 0 w 3353970"/>
                  <a:gd name="connsiteY33" fmla="*/ 3736331 h 4068206"/>
                  <a:gd name="connsiteX34" fmla="*/ 0 w 3353970"/>
                  <a:gd name="connsiteY34" fmla="*/ 1047346 h 4068206"/>
                  <a:gd name="connsiteX35" fmla="*/ 1047345 w 3353970"/>
                  <a:gd name="connsiteY35" fmla="*/ 1 h 4068206"/>
                  <a:gd name="connsiteX36" fmla="*/ 3022095 w 3353970"/>
                  <a:gd name="connsiteY36"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2555877 w 3353970"/>
                  <a:gd name="connsiteY4" fmla="*/ 1693718 h 4068206"/>
                  <a:gd name="connsiteX5" fmla="*/ 2555877 w 3353970"/>
                  <a:gd name="connsiteY5" fmla="*/ 1980230 h 4068206"/>
                  <a:gd name="connsiteX6" fmla="*/ 798094 w 3353970"/>
                  <a:gd name="connsiteY6" fmla="*/ 1980230 h 4068206"/>
                  <a:gd name="connsiteX7" fmla="*/ 654838 w 3353970"/>
                  <a:gd name="connsiteY7" fmla="*/ 1836974 h 4068206"/>
                  <a:gd name="connsiteX8" fmla="*/ 798094 w 3353970"/>
                  <a:gd name="connsiteY8" fmla="*/ 1693718 h 4068206"/>
                  <a:gd name="connsiteX9" fmla="*/ 1530134 w 3353970"/>
                  <a:gd name="connsiteY9" fmla="*/ 1144192 h 4068206"/>
                  <a:gd name="connsiteX10" fmla="*/ 2555877 w 3353970"/>
                  <a:gd name="connsiteY10" fmla="*/ 1144192 h 4068206"/>
                  <a:gd name="connsiteX11" fmla="*/ 2699133 w 3353970"/>
                  <a:gd name="connsiteY11" fmla="*/ 1287448 h 4068206"/>
                  <a:gd name="connsiteX12" fmla="*/ 2555877 w 3353970"/>
                  <a:gd name="connsiteY12" fmla="*/ 1430704 h 4068206"/>
                  <a:gd name="connsiteX13" fmla="*/ 1530134 w 3353970"/>
                  <a:gd name="connsiteY13" fmla="*/ 1430704 h 4068206"/>
                  <a:gd name="connsiteX14" fmla="*/ 1386878 w 3353970"/>
                  <a:gd name="connsiteY14" fmla="*/ 1287448 h 4068206"/>
                  <a:gd name="connsiteX15" fmla="*/ 1530134 w 3353970"/>
                  <a:gd name="connsiteY15" fmla="*/ 1144192 h 4068206"/>
                  <a:gd name="connsiteX16" fmla="*/ 2943154 w 3353970"/>
                  <a:gd name="connsiteY16" fmla="*/ 244615 h 4068206"/>
                  <a:gd name="connsiteX17" fmla="*/ 1232526 w 3353970"/>
                  <a:gd name="connsiteY17" fmla="*/ 244616 h 4068206"/>
                  <a:gd name="connsiteX18" fmla="*/ 1232526 w 3353970"/>
                  <a:gd name="connsiteY18" fmla="*/ 856139 h 4068206"/>
                  <a:gd name="connsiteX19" fmla="*/ 915088 w 3353970"/>
                  <a:gd name="connsiteY19" fmla="*/ 1173577 h 4068206"/>
                  <a:gd name="connsiteX20" fmla="*/ 271532 w 3353970"/>
                  <a:gd name="connsiteY20" fmla="*/ 1173577 h 4068206"/>
                  <a:gd name="connsiteX21" fmla="*/ 271532 w 3353970"/>
                  <a:gd name="connsiteY21" fmla="*/ 3630672 h 4068206"/>
                  <a:gd name="connsiteX22" fmla="*/ 442122 w 3353970"/>
                  <a:gd name="connsiteY22" fmla="*/ 3801262 h 4068206"/>
                  <a:gd name="connsiteX23" fmla="*/ 2943154 w 3353970"/>
                  <a:gd name="connsiteY23" fmla="*/ 3801262 h 4068206"/>
                  <a:gd name="connsiteX24" fmla="*/ 3113744 w 3353970"/>
                  <a:gd name="connsiteY24" fmla="*/ 3630672 h 4068206"/>
                  <a:gd name="connsiteX25" fmla="*/ 3113744 w 3353970"/>
                  <a:gd name="connsiteY25" fmla="*/ 415205 h 4068206"/>
                  <a:gd name="connsiteX26" fmla="*/ 2943154 w 3353970"/>
                  <a:gd name="connsiteY26" fmla="*/ 244615 h 4068206"/>
                  <a:gd name="connsiteX27" fmla="*/ 3022095 w 3353970"/>
                  <a:gd name="connsiteY27" fmla="*/ 0 h 4068206"/>
                  <a:gd name="connsiteX28" fmla="*/ 3353970 w 3353970"/>
                  <a:gd name="connsiteY28" fmla="*/ 331875 h 4068206"/>
                  <a:gd name="connsiteX29" fmla="*/ 3353970 w 3353970"/>
                  <a:gd name="connsiteY29" fmla="*/ 3736331 h 4068206"/>
                  <a:gd name="connsiteX30" fmla="*/ 3022095 w 3353970"/>
                  <a:gd name="connsiteY30" fmla="*/ 4068206 h 4068206"/>
                  <a:gd name="connsiteX31" fmla="*/ 331875 w 3353970"/>
                  <a:gd name="connsiteY31" fmla="*/ 4068206 h 4068206"/>
                  <a:gd name="connsiteX32" fmla="*/ 0 w 3353970"/>
                  <a:gd name="connsiteY32" fmla="*/ 3736331 h 4068206"/>
                  <a:gd name="connsiteX33" fmla="*/ 0 w 3353970"/>
                  <a:gd name="connsiteY33" fmla="*/ 1047346 h 4068206"/>
                  <a:gd name="connsiteX34" fmla="*/ 1047345 w 3353970"/>
                  <a:gd name="connsiteY34" fmla="*/ 1 h 4068206"/>
                  <a:gd name="connsiteX35" fmla="*/ 3022095 w 3353970"/>
                  <a:gd name="connsiteY35"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2555877 w 3353970"/>
                  <a:gd name="connsiteY4" fmla="*/ 1693718 h 4068206"/>
                  <a:gd name="connsiteX5" fmla="*/ 798094 w 3353970"/>
                  <a:gd name="connsiteY5" fmla="*/ 1980230 h 4068206"/>
                  <a:gd name="connsiteX6" fmla="*/ 654838 w 3353970"/>
                  <a:gd name="connsiteY6" fmla="*/ 1836974 h 4068206"/>
                  <a:gd name="connsiteX7" fmla="*/ 798094 w 3353970"/>
                  <a:gd name="connsiteY7" fmla="*/ 1693718 h 4068206"/>
                  <a:gd name="connsiteX8" fmla="*/ 1530134 w 3353970"/>
                  <a:gd name="connsiteY8" fmla="*/ 1144192 h 4068206"/>
                  <a:gd name="connsiteX9" fmla="*/ 2555877 w 3353970"/>
                  <a:gd name="connsiteY9" fmla="*/ 1144192 h 4068206"/>
                  <a:gd name="connsiteX10" fmla="*/ 2699133 w 3353970"/>
                  <a:gd name="connsiteY10" fmla="*/ 1287448 h 4068206"/>
                  <a:gd name="connsiteX11" fmla="*/ 2555877 w 3353970"/>
                  <a:gd name="connsiteY11" fmla="*/ 1430704 h 4068206"/>
                  <a:gd name="connsiteX12" fmla="*/ 1530134 w 3353970"/>
                  <a:gd name="connsiteY12" fmla="*/ 1430704 h 4068206"/>
                  <a:gd name="connsiteX13" fmla="*/ 1386878 w 3353970"/>
                  <a:gd name="connsiteY13" fmla="*/ 1287448 h 4068206"/>
                  <a:gd name="connsiteX14" fmla="*/ 1530134 w 3353970"/>
                  <a:gd name="connsiteY14" fmla="*/ 1144192 h 4068206"/>
                  <a:gd name="connsiteX15" fmla="*/ 2943154 w 3353970"/>
                  <a:gd name="connsiteY15" fmla="*/ 244615 h 4068206"/>
                  <a:gd name="connsiteX16" fmla="*/ 1232526 w 3353970"/>
                  <a:gd name="connsiteY16" fmla="*/ 244616 h 4068206"/>
                  <a:gd name="connsiteX17" fmla="*/ 1232526 w 3353970"/>
                  <a:gd name="connsiteY17" fmla="*/ 856139 h 4068206"/>
                  <a:gd name="connsiteX18" fmla="*/ 915088 w 3353970"/>
                  <a:gd name="connsiteY18" fmla="*/ 1173577 h 4068206"/>
                  <a:gd name="connsiteX19" fmla="*/ 271532 w 3353970"/>
                  <a:gd name="connsiteY19" fmla="*/ 1173577 h 4068206"/>
                  <a:gd name="connsiteX20" fmla="*/ 271532 w 3353970"/>
                  <a:gd name="connsiteY20" fmla="*/ 3630672 h 4068206"/>
                  <a:gd name="connsiteX21" fmla="*/ 442122 w 3353970"/>
                  <a:gd name="connsiteY21" fmla="*/ 3801262 h 4068206"/>
                  <a:gd name="connsiteX22" fmla="*/ 2943154 w 3353970"/>
                  <a:gd name="connsiteY22" fmla="*/ 3801262 h 4068206"/>
                  <a:gd name="connsiteX23" fmla="*/ 3113744 w 3353970"/>
                  <a:gd name="connsiteY23" fmla="*/ 3630672 h 4068206"/>
                  <a:gd name="connsiteX24" fmla="*/ 3113744 w 3353970"/>
                  <a:gd name="connsiteY24" fmla="*/ 415205 h 4068206"/>
                  <a:gd name="connsiteX25" fmla="*/ 2943154 w 3353970"/>
                  <a:gd name="connsiteY25" fmla="*/ 244615 h 4068206"/>
                  <a:gd name="connsiteX26" fmla="*/ 3022095 w 3353970"/>
                  <a:gd name="connsiteY26" fmla="*/ 0 h 4068206"/>
                  <a:gd name="connsiteX27" fmla="*/ 3353970 w 3353970"/>
                  <a:gd name="connsiteY27" fmla="*/ 331875 h 4068206"/>
                  <a:gd name="connsiteX28" fmla="*/ 3353970 w 3353970"/>
                  <a:gd name="connsiteY28" fmla="*/ 3736331 h 4068206"/>
                  <a:gd name="connsiteX29" fmla="*/ 3022095 w 3353970"/>
                  <a:gd name="connsiteY29" fmla="*/ 4068206 h 4068206"/>
                  <a:gd name="connsiteX30" fmla="*/ 331875 w 3353970"/>
                  <a:gd name="connsiteY30" fmla="*/ 4068206 h 4068206"/>
                  <a:gd name="connsiteX31" fmla="*/ 0 w 3353970"/>
                  <a:gd name="connsiteY31" fmla="*/ 3736331 h 4068206"/>
                  <a:gd name="connsiteX32" fmla="*/ 0 w 3353970"/>
                  <a:gd name="connsiteY32" fmla="*/ 1047346 h 4068206"/>
                  <a:gd name="connsiteX33" fmla="*/ 1047345 w 3353970"/>
                  <a:gd name="connsiteY33" fmla="*/ 1 h 4068206"/>
                  <a:gd name="connsiteX34" fmla="*/ 3022095 w 3353970"/>
                  <a:gd name="connsiteY34"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2555877 w 3353970"/>
                  <a:gd name="connsiteY4" fmla="*/ 1693718 h 4068206"/>
                  <a:gd name="connsiteX5" fmla="*/ 798094 w 3353970"/>
                  <a:gd name="connsiteY5" fmla="*/ 1980230 h 4068206"/>
                  <a:gd name="connsiteX6" fmla="*/ 654838 w 3353970"/>
                  <a:gd name="connsiteY6" fmla="*/ 1836974 h 4068206"/>
                  <a:gd name="connsiteX7" fmla="*/ 798094 w 3353970"/>
                  <a:gd name="connsiteY7" fmla="*/ 1693718 h 4068206"/>
                  <a:gd name="connsiteX8" fmla="*/ 1530134 w 3353970"/>
                  <a:gd name="connsiteY8" fmla="*/ 1144192 h 4068206"/>
                  <a:gd name="connsiteX9" fmla="*/ 2555877 w 3353970"/>
                  <a:gd name="connsiteY9" fmla="*/ 1144192 h 4068206"/>
                  <a:gd name="connsiteX10" fmla="*/ 2699133 w 3353970"/>
                  <a:gd name="connsiteY10" fmla="*/ 1287448 h 4068206"/>
                  <a:gd name="connsiteX11" fmla="*/ 1530134 w 3353970"/>
                  <a:gd name="connsiteY11" fmla="*/ 1430704 h 4068206"/>
                  <a:gd name="connsiteX12" fmla="*/ 1386878 w 3353970"/>
                  <a:gd name="connsiteY12" fmla="*/ 1287448 h 4068206"/>
                  <a:gd name="connsiteX13" fmla="*/ 1530134 w 3353970"/>
                  <a:gd name="connsiteY13" fmla="*/ 1144192 h 4068206"/>
                  <a:gd name="connsiteX14" fmla="*/ 2943154 w 3353970"/>
                  <a:gd name="connsiteY14" fmla="*/ 244615 h 4068206"/>
                  <a:gd name="connsiteX15" fmla="*/ 1232526 w 3353970"/>
                  <a:gd name="connsiteY15" fmla="*/ 244616 h 4068206"/>
                  <a:gd name="connsiteX16" fmla="*/ 1232526 w 3353970"/>
                  <a:gd name="connsiteY16" fmla="*/ 856139 h 4068206"/>
                  <a:gd name="connsiteX17" fmla="*/ 915088 w 3353970"/>
                  <a:gd name="connsiteY17" fmla="*/ 1173577 h 4068206"/>
                  <a:gd name="connsiteX18" fmla="*/ 271532 w 3353970"/>
                  <a:gd name="connsiteY18" fmla="*/ 1173577 h 4068206"/>
                  <a:gd name="connsiteX19" fmla="*/ 271532 w 3353970"/>
                  <a:gd name="connsiteY19" fmla="*/ 3630672 h 4068206"/>
                  <a:gd name="connsiteX20" fmla="*/ 442122 w 3353970"/>
                  <a:gd name="connsiteY20" fmla="*/ 3801262 h 4068206"/>
                  <a:gd name="connsiteX21" fmla="*/ 2943154 w 3353970"/>
                  <a:gd name="connsiteY21" fmla="*/ 3801262 h 4068206"/>
                  <a:gd name="connsiteX22" fmla="*/ 3113744 w 3353970"/>
                  <a:gd name="connsiteY22" fmla="*/ 3630672 h 4068206"/>
                  <a:gd name="connsiteX23" fmla="*/ 3113744 w 3353970"/>
                  <a:gd name="connsiteY23" fmla="*/ 415205 h 4068206"/>
                  <a:gd name="connsiteX24" fmla="*/ 2943154 w 3353970"/>
                  <a:gd name="connsiteY24" fmla="*/ 244615 h 4068206"/>
                  <a:gd name="connsiteX25" fmla="*/ 3022095 w 3353970"/>
                  <a:gd name="connsiteY25" fmla="*/ 0 h 4068206"/>
                  <a:gd name="connsiteX26" fmla="*/ 3353970 w 3353970"/>
                  <a:gd name="connsiteY26" fmla="*/ 331875 h 4068206"/>
                  <a:gd name="connsiteX27" fmla="*/ 3353970 w 3353970"/>
                  <a:gd name="connsiteY27" fmla="*/ 3736331 h 4068206"/>
                  <a:gd name="connsiteX28" fmla="*/ 3022095 w 3353970"/>
                  <a:gd name="connsiteY28" fmla="*/ 4068206 h 4068206"/>
                  <a:gd name="connsiteX29" fmla="*/ 331875 w 3353970"/>
                  <a:gd name="connsiteY29" fmla="*/ 4068206 h 4068206"/>
                  <a:gd name="connsiteX30" fmla="*/ 0 w 3353970"/>
                  <a:gd name="connsiteY30" fmla="*/ 3736331 h 4068206"/>
                  <a:gd name="connsiteX31" fmla="*/ 0 w 3353970"/>
                  <a:gd name="connsiteY31" fmla="*/ 1047346 h 4068206"/>
                  <a:gd name="connsiteX32" fmla="*/ 1047345 w 3353970"/>
                  <a:gd name="connsiteY32" fmla="*/ 1 h 4068206"/>
                  <a:gd name="connsiteX33" fmla="*/ 3022095 w 3353970"/>
                  <a:gd name="connsiteY33"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798094 w 3353970"/>
                  <a:gd name="connsiteY4" fmla="*/ 1980230 h 4068206"/>
                  <a:gd name="connsiteX5" fmla="*/ 654838 w 3353970"/>
                  <a:gd name="connsiteY5" fmla="*/ 1836974 h 4068206"/>
                  <a:gd name="connsiteX6" fmla="*/ 798094 w 3353970"/>
                  <a:gd name="connsiteY6" fmla="*/ 1693718 h 4068206"/>
                  <a:gd name="connsiteX7" fmla="*/ 1530134 w 3353970"/>
                  <a:gd name="connsiteY7" fmla="*/ 1144192 h 4068206"/>
                  <a:gd name="connsiteX8" fmla="*/ 2555877 w 3353970"/>
                  <a:gd name="connsiteY8" fmla="*/ 1144192 h 4068206"/>
                  <a:gd name="connsiteX9" fmla="*/ 2699133 w 3353970"/>
                  <a:gd name="connsiteY9" fmla="*/ 1287448 h 4068206"/>
                  <a:gd name="connsiteX10" fmla="*/ 1530134 w 3353970"/>
                  <a:gd name="connsiteY10" fmla="*/ 1430704 h 4068206"/>
                  <a:gd name="connsiteX11" fmla="*/ 1386878 w 3353970"/>
                  <a:gd name="connsiteY11" fmla="*/ 1287448 h 4068206"/>
                  <a:gd name="connsiteX12" fmla="*/ 1530134 w 3353970"/>
                  <a:gd name="connsiteY12" fmla="*/ 1144192 h 4068206"/>
                  <a:gd name="connsiteX13" fmla="*/ 2943154 w 3353970"/>
                  <a:gd name="connsiteY13" fmla="*/ 244615 h 4068206"/>
                  <a:gd name="connsiteX14" fmla="*/ 1232526 w 3353970"/>
                  <a:gd name="connsiteY14" fmla="*/ 244616 h 4068206"/>
                  <a:gd name="connsiteX15" fmla="*/ 1232526 w 3353970"/>
                  <a:gd name="connsiteY15" fmla="*/ 856139 h 4068206"/>
                  <a:gd name="connsiteX16" fmla="*/ 915088 w 3353970"/>
                  <a:gd name="connsiteY16" fmla="*/ 1173577 h 4068206"/>
                  <a:gd name="connsiteX17" fmla="*/ 271532 w 3353970"/>
                  <a:gd name="connsiteY17" fmla="*/ 1173577 h 4068206"/>
                  <a:gd name="connsiteX18" fmla="*/ 271532 w 3353970"/>
                  <a:gd name="connsiteY18" fmla="*/ 3630672 h 4068206"/>
                  <a:gd name="connsiteX19" fmla="*/ 442122 w 3353970"/>
                  <a:gd name="connsiteY19" fmla="*/ 3801262 h 4068206"/>
                  <a:gd name="connsiteX20" fmla="*/ 2943154 w 3353970"/>
                  <a:gd name="connsiteY20" fmla="*/ 3801262 h 4068206"/>
                  <a:gd name="connsiteX21" fmla="*/ 3113744 w 3353970"/>
                  <a:gd name="connsiteY21" fmla="*/ 3630672 h 4068206"/>
                  <a:gd name="connsiteX22" fmla="*/ 3113744 w 3353970"/>
                  <a:gd name="connsiteY22" fmla="*/ 415205 h 4068206"/>
                  <a:gd name="connsiteX23" fmla="*/ 2943154 w 3353970"/>
                  <a:gd name="connsiteY23" fmla="*/ 244615 h 4068206"/>
                  <a:gd name="connsiteX24" fmla="*/ 3022095 w 3353970"/>
                  <a:gd name="connsiteY24" fmla="*/ 0 h 4068206"/>
                  <a:gd name="connsiteX25" fmla="*/ 3353970 w 3353970"/>
                  <a:gd name="connsiteY25" fmla="*/ 331875 h 4068206"/>
                  <a:gd name="connsiteX26" fmla="*/ 3353970 w 3353970"/>
                  <a:gd name="connsiteY26" fmla="*/ 3736331 h 4068206"/>
                  <a:gd name="connsiteX27" fmla="*/ 3022095 w 3353970"/>
                  <a:gd name="connsiteY27" fmla="*/ 4068206 h 4068206"/>
                  <a:gd name="connsiteX28" fmla="*/ 331875 w 3353970"/>
                  <a:gd name="connsiteY28" fmla="*/ 4068206 h 4068206"/>
                  <a:gd name="connsiteX29" fmla="*/ 0 w 3353970"/>
                  <a:gd name="connsiteY29" fmla="*/ 3736331 h 4068206"/>
                  <a:gd name="connsiteX30" fmla="*/ 0 w 3353970"/>
                  <a:gd name="connsiteY30" fmla="*/ 1047346 h 4068206"/>
                  <a:gd name="connsiteX31" fmla="*/ 1047345 w 3353970"/>
                  <a:gd name="connsiteY31" fmla="*/ 1 h 4068206"/>
                  <a:gd name="connsiteX32" fmla="*/ 3022095 w 3353970"/>
                  <a:gd name="connsiteY32" fmla="*/ 0 h 4068206"/>
                  <a:gd name="connsiteX0" fmla="*/ 798094 w 3353970"/>
                  <a:gd name="connsiteY0" fmla="*/ 1693718 h 4068206"/>
                  <a:gd name="connsiteX1" fmla="*/ 798094 w 3353970"/>
                  <a:gd name="connsiteY1" fmla="*/ 1980230 h 4068206"/>
                  <a:gd name="connsiteX2" fmla="*/ 654838 w 3353970"/>
                  <a:gd name="connsiteY2" fmla="*/ 1836974 h 4068206"/>
                  <a:gd name="connsiteX3" fmla="*/ 798094 w 3353970"/>
                  <a:gd name="connsiteY3" fmla="*/ 1693718 h 4068206"/>
                  <a:gd name="connsiteX4" fmla="*/ 1530134 w 3353970"/>
                  <a:gd name="connsiteY4" fmla="*/ 1144192 h 4068206"/>
                  <a:gd name="connsiteX5" fmla="*/ 2555877 w 3353970"/>
                  <a:gd name="connsiteY5" fmla="*/ 1144192 h 4068206"/>
                  <a:gd name="connsiteX6" fmla="*/ 2699133 w 3353970"/>
                  <a:gd name="connsiteY6" fmla="*/ 1287448 h 4068206"/>
                  <a:gd name="connsiteX7" fmla="*/ 1530134 w 3353970"/>
                  <a:gd name="connsiteY7" fmla="*/ 1430704 h 4068206"/>
                  <a:gd name="connsiteX8" fmla="*/ 1386878 w 3353970"/>
                  <a:gd name="connsiteY8" fmla="*/ 1287448 h 4068206"/>
                  <a:gd name="connsiteX9" fmla="*/ 1530134 w 3353970"/>
                  <a:gd name="connsiteY9" fmla="*/ 1144192 h 4068206"/>
                  <a:gd name="connsiteX10" fmla="*/ 2943154 w 3353970"/>
                  <a:gd name="connsiteY10" fmla="*/ 244615 h 4068206"/>
                  <a:gd name="connsiteX11" fmla="*/ 1232526 w 3353970"/>
                  <a:gd name="connsiteY11" fmla="*/ 244616 h 4068206"/>
                  <a:gd name="connsiteX12" fmla="*/ 1232526 w 3353970"/>
                  <a:gd name="connsiteY12" fmla="*/ 856139 h 4068206"/>
                  <a:gd name="connsiteX13" fmla="*/ 915088 w 3353970"/>
                  <a:gd name="connsiteY13" fmla="*/ 1173577 h 4068206"/>
                  <a:gd name="connsiteX14" fmla="*/ 271532 w 3353970"/>
                  <a:gd name="connsiteY14" fmla="*/ 1173577 h 4068206"/>
                  <a:gd name="connsiteX15" fmla="*/ 271532 w 3353970"/>
                  <a:gd name="connsiteY15" fmla="*/ 3630672 h 4068206"/>
                  <a:gd name="connsiteX16" fmla="*/ 442122 w 3353970"/>
                  <a:gd name="connsiteY16" fmla="*/ 3801262 h 4068206"/>
                  <a:gd name="connsiteX17" fmla="*/ 2943154 w 3353970"/>
                  <a:gd name="connsiteY17" fmla="*/ 3801262 h 4068206"/>
                  <a:gd name="connsiteX18" fmla="*/ 3113744 w 3353970"/>
                  <a:gd name="connsiteY18" fmla="*/ 3630672 h 4068206"/>
                  <a:gd name="connsiteX19" fmla="*/ 3113744 w 3353970"/>
                  <a:gd name="connsiteY19" fmla="*/ 415205 h 4068206"/>
                  <a:gd name="connsiteX20" fmla="*/ 2943154 w 3353970"/>
                  <a:gd name="connsiteY20" fmla="*/ 244615 h 4068206"/>
                  <a:gd name="connsiteX21" fmla="*/ 3022095 w 3353970"/>
                  <a:gd name="connsiteY21" fmla="*/ 0 h 4068206"/>
                  <a:gd name="connsiteX22" fmla="*/ 3353970 w 3353970"/>
                  <a:gd name="connsiteY22" fmla="*/ 331875 h 4068206"/>
                  <a:gd name="connsiteX23" fmla="*/ 3353970 w 3353970"/>
                  <a:gd name="connsiteY23" fmla="*/ 3736331 h 4068206"/>
                  <a:gd name="connsiteX24" fmla="*/ 3022095 w 3353970"/>
                  <a:gd name="connsiteY24" fmla="*/ 4068206 h 4068206"/>
                  <a:gd name="connsiteX25" fmla="*/ 331875 w 3353970"/>
                  <a:gd name="connsiteY25" fmla="*/ 4068206 h 4068206"/>
                  <a:gd name="connsiteX26" fmla="*/ 0 w 3353970"/>
                  <a:gd name="connsiteY26" fmla="*/ 3736331 h 4068206"/>
                  <a:gd name="connsiteX27" fmla="*/ 0 w 3353970"/>
                  <a:gd name="connsiteY27" fmla="*/ 1047346 h 4068206"/>
                  <a:gd name="connsiteX28" fmla="*/ 1047345 w 3353970"/>
                  <a:gd name="connsiteY28" fmla="*/ 1 h 4068206"/>
                  <a:gd name="connsiteX29" fmla="*/ 3022095 w 3353970"/>
                  <a:gd name="connsiteY29" fmla="*/ 0 h 4068206"/>
                  <a:gd name="connsiteX0" fmla="*/ 654838 w 3353970"/>
                  <a:gd name="connsiteY0" fmla="*/ 1836974 h 4068206"/>
                  <a:gd name="connsiteX1" fmla="*/ 798094 w 3353970"/>
                  <a:gd name="connsiteY1" fmla="*/ 1980230 h 4068206"/>
                  <a:gd name="connsiteX2" fmla="*/ 654838 w 3353970"/>
                  <a:gd name="connsiteY2" fmla="*/ 1836974 h 4068206"/>
                  <a:gd name="connsiteX3" fmla="*/ 1530134 w 3353970"/>
                  <a:gd name="connsiteY3" fmla="*/ 1144192 h 4068206"/>
                  <a:gd name="connsiteX4" fmla="*/ 2555877 w 3353970"/>
                  <a:gd name="connsiteY4" fmla="*/ 1144192 h 4068206"/>
                  <a:gd name="connsiteX5" fmla="*/ 2699133 w 3353970"/>
                  <a:gd name="connsiteY5" fmla="*/ 1287448 h 4068206"/>
                  <a:gd name="connsiteX6" fmla="*/ 1530134 w 3353970"/>
                  <a:gd name="connsiteY6" fmla="*/ 1430704 h 4068206"/>
                  <a:gd name="connsiteX7" fmla="*/ 1386878 w 3353970"/>
                  <a:gd name="connsiteY7" fmla="*/ 1287448 h 4068206"/>
                  <a:gd name="connsiteX8" fmla="*/ 1530134 w 3353970"/>
                  <a:gd name="connsiteY8" fmla="*/ 1144192 h 4068206"/>
                  <a:gd name="connsiteX9" fmla="*/ 2943154 w 3353970"/>
                  <a:gd name="connsiteY9" fmla="*/ 244615 h 4068206"/>
                  <a:gd name="connsiteX10" fmla="*/ 1232526 w 3353970"/>
                  <a:gd name="connsiteY10" fmla="*/ 244616 h 4068206"/>
                  <a:gd name="connsiteX11" fmla="*/ 1232526 w 3353970"/>
                  <a:gd name="connsiteY11" fmla="*/ 856139 h 4068206"/>
                  <a:gd name="connsiteX12" fmla="*/ 915088 w 3353970"/>
                  <a:gd name="connsiteY12" fmla="*/ 1173577 h 4068206"/>
                  <a:gd name="connsiteX13" fmla="*/ 271532 w 3353970"/>
                  <a:gd name="connsiteY13" fmla="*/ 1173577 h 4068206"/>
                  <a:gd name="connsiteX14" fmla="*/ 271532 w 3353970"/>
                  <a:gd name="connsiteY14" fmla="*/ 3630672 h 4068206"/>
                  <a:gd name="connsiteX15" fmla="*/ 442122 w 3353970"/>
                  <a:gd name="connsiteY15" fmla="*/ 3801262 h 4068206"/>
                  <a:gd name="connsiteX16" fmla="*/ 2943154 w 3353970"/>
                  <a:gd name="connsiteY16" fmla="*/ 3801262 h 4068206"/>
                  <a:gd name="connsiteX17" fmla="*/ 3113744 w 3353970"/>
                  <a:gd name="connsiteY17" fmla="*/ 3630672 h 4068206"/>
                  <a:gd name="connsiteX18" fmla="*/ 3113744 w 3353970"/>
                  <a:gd name="connsiteY18" fmla="*/ 415205 h 4068206"/>
                  <a:gd name="connsiteX19" fmla="*/ 2943154 w 3353970"/>
                  <a:gd name="connsiteY19" fmla="*/ 244615 h 4068206"/>
                  <a:gd name="connsiteX20" fmla="*/ 3022095 w 3353970"/>
                  <a:gd name="connsiteY20" fmla="*/ 0 h 4068206"/>
                  <a:gd name="connsiteX21" fmla="*/ 3353970 w 3353970"/>
                  <a:gd name="connsiteY21" fmla="*/ 331875 h 4068206"/>
                  <a:gd name="connsiteX22" fmla="*/ 3353970 w 3353970"/>
                  <a:gd name="connsiteY22" fmla="*/ 3736331 h 4068206"/>
                  <a:gd name="connsiteX23" fmla="*/ 3022095 w 3353970"/>
                  <a:gd name="connsiteY23" fmla="*/ 4068206 h 4068206"/>
                  <a:gd name="connsiteX24" fmla="*/ 331875 w 3353970"/>
                  <a:gd name="connsiteY24" fmla="*/ 4068206 h 4068206"/>
                  <a:gd name="connsiteX25" fmla="*/ 0 w 3353970"/>
                  <a:gd name="connsiteY25" fmla="*/ 3736331 h 4068206"/>
                  <a:gd name="connsiteX26" fmla="*/ 0 w 3353970"/>
                  <a:gd name="connsiteY26" fmla="*/ 1047346 h 4068206"/>
                  <a:gd name="connsiteX27" fmla="*/ 1047345 w 3353970"/>
                  <a:gd name="connsiteY27" fmla="*/ 1 h 4068206"/>
                  <a:gd name="connsiteX28" fmla="*/ 3022095 w 3353970"/>
                  <a:gd name="connsiteY28" fmla="*/ 0 h 4068206"/>
                  <a:gd name="connsiteX0" fmla="*/ 1530134 w 3353970"/>
                  <a:gd name="connsiteY0" fmla="*/ 1144192 h 4068206"/>
                  <a:gd name="connsiteX1" fmla="*/ 2555877 w 3353970"/>
                  <a:gd name="connsiteY1" fmla="*/ 1144192 h 4068206"/>
                  <a:gd name="connsiteX2" fmla="*/ 2699133 w 3353970"/>
                  <a:gd name="connsiteY2" fmla="*/ 1287448 h 4068206"/>
                  <a:gd name="connsiteX3" fmla="*/ 1530134 w 3353970"/>
                  <a:gd name="connsiteY3" fmla="*/ 1430704 h 4068206"/>
                  <a:gd name="connsiteX4" fmla="*/ 1386878 w 3353970"/>
                  <a:gd name="connsiteY4" fmla="*/ 1287448 h 4068206"/>
                  <a:gd name="connsiteX5" fmla="*/ 1530134 w 3353970"/>
                  <a:gd name="connsiteY5" fmla="*/ 1144192 h 4068206"/>
                  <a:gd name="connsiteX6" fmla="*/ 2943154 w 3353970"/>
                  <a:gd name="connsiteY6" fmla="*/ 244615 h 4068206"/>
                  <a:gd name="connsiteX7" fmla="*/ 1232526 w 3353970"/>
                  <a:gd name="connsiteY7" fmla="*/ 244616 h 4068206"/>
                  <a:gd name="connsiteX8" fmla="*/ 1232526 w 3353970"/>
                  <a:gd name="connsiteY8" fmla="*/ 856139 h 4068206"/>
                  <a:gd name="connsiteX9" fmla="*/ 915088 w 3353970"/>
                  <a:gd name="connsiteY9" fmla="*/ 1173577 h 4068206"/>
                  <a:gd name="connsiteX10" fmla="*/ 271532 w 3353970"/>
                  <a:gd name="connsiteY10" fmla="*/ 1173577 h 4068206"/>
                  <a:gd name="connsiteX11" fmla="*/ 271532 w 3353970"/>
                  <a:gd name="connsiteY11" fmla="*/ 3630672 h 4068206"/>
                  <a:gd name="connsiteX12" fmla="*/ 442122 w 3353970"/>
                  <a:gd name="connsiteY12" fmla="*/ 3801262 h 4068206"/>
                  <a:gd name="connsiteX13" fmla="*/ 2943154 w 3353970"/>
                  <a:gd name="connsiteY13" fmla="*/ 3801262 h 4068206"/>
                  <a:gd name="connsiteX14" fmla="*/ 3113744 w 3353970"/>
                  <a:gd name="connsiteY14" fmla="*/ 3630672 h 4068206"/>
                  <a:gd name="connsiteX15" fmla="*/ 3113744 w 3353970"/>
                  <a:gd name="connsiteY15" fmla="*/ 415205 h 4068206"/>
                  <a:gd name="connsiteX16" fmla="*/ 2943154 w 3353970"/>
                  <a:gd name="connsiteY16" fmla="*/ 244615 h 4068206"/>
                  <a:gd name="connsiteX17" fmla="*/ 3022095 w 3353970"/>
                  <a:gd name="connsiteY17" fmla="*/ 0 h 4068206"/>
                  <a:gd name="connsiteX18" fmla="*/ 3353970 w 3353970"/>
                  <a:gd name="connsiteY18" fmla="*/ 331875 h 4068206"/>
                  <a:gd name="connsiteX19" fmla="*/ 3353970 w 3353970"/>
                  <a:gd name="connsiteY19" fmla="*/ 3736331 h 4068206"/>
                  <a:gd name="connsiteX20" fmla="*/ 3022095 w 3353970"/>
                  <a:gd name="connsiteY20" fmla="*/ 4068206 h 4068206"/>
                  <a:gd name="connsiteX21" fmla="*/ 331875 w 3353970"/>
                  <a:gd name="connsiteY21" fmla="*/ 4068206 h 4068206"/>
                  <a:gd name="connsiteX22" fmla="*/ 0 w 3353970"/>
                  <a:gd name="connsiteY22" fmla="*/ 3736331 h 4068206"/>
                  <a:gd name="connsiteX23" fmla="*/ 0 w 3353970"/>
                  <a:gd name="connsiteY23" fmla="*/ 1047346 h 4068206"/>
                  <a:gd name="connsiteX24" fmla="*/ 1047345 w 3353970"/>
                  <a:gd name="connsiteY24" fmla="*/ 1 h 4068206"/>
                  <a:gd name="connsiteX25" fmla="*/ 3022095 w 3353970"/>
                  <a:gd name="connsiteY25" fmla="*/ 0 h 4068206"/>
                  <a:gd name="connsiteX0" fmla="*/ 1530134 w 3353970"/>
                  <a:gd name="connsiteY0" fmla="*/ 1144192 h 4068206"/>
                  <a:gd name="connsiteX1" fmla="*/ 2555877 w 3353970"/>
                  <a:gd name="connsiteY1" fmla="*/ 1144192 h 4068206"/>
                  <a:gd name="connsiteX2" fmla="*/ 2699133 w 3353970"/>
                  <a:gd name="connsiteY2" fmla="*/ 1287448 h 4068206"/>
                  <a:gd name="connsiteX3" fmla="*/ 1530134 w 3353970"/>
                  <a:gd name="connsiteY3" fmla="*/ 1430704 h 4068206"/>
                  <a:gd name="connsiteX4" fmla="*/ 1530134 w 3353970"/>
                  <a:gd name="connsiteY4" fmla="*/ 1144192 h 4068206"/>
                  <a:gd name="connsiteX5" fmla="*/ 2943154 w 3353970"/>
                  <a:gd name="connsiteY5" fmla="*/ 244615 h 4068206"/>
                  <a:gd name="connsiteX6" fmla="*/ 1232526 w 3353970"/>
                  <a:gd name="connsiteY6" fmla="*/ 244616 h 4068206"/>
                  <a:gd name="connsiteX7" fmla="*/ 1232526 w 3353970"/>
                  <a:gd name="connsiteY7" fmla="*/ 856139 h 4068206"/>
                  <a:gd name="connsiteX8" fmla="*/ 915088 w 3353970"/>
                  <a:gd name="connsiteY8" fmla="*/ 1173577 h 4068206"/>
                  <a:gd name="connsiteX9" fmla="*/ 271532 w 3353970"/>
                  <a:gd name="connsiteY9" fmla="*/ 1173577 h 4068206"/>
                  <a:gd name="connsiteX10" fmla="*/ 271532 w 3353970"/>
                  <a:gd name="connsiteY10" fmla="*/ 3630672 h 4068206"/>
                  <a:gd name="connsiteX11" fmla="*/ 442122 w 3353970"/>
                  <a:gd name="connsiteY11" fmla="*/ 3801262 h 4068206"/>
                  <a:gd name="connsiteX12" fmla="*/ 2943154 w 3353970"/>
                  <a:gd name="connsiteY12" fmla="*/ 3801262 h 4068206"/>
                  <a:gd name="connsiteX13" fmla="*/ 3113744 w 3353970"/>
                  <a:gd name="connsiteY13" fmla="*/ 3630672 h 4068206"/>
                  <a:gd name="connsiteX14" fmla="*/ 3113744 w 3353970"/>
                  <a:gd name="connsiteY14" fmla="*/ 415205 h 4068206"/>
                  <a:gd name="connsiteX15" fmla="*/ 2943154 w 3353970"/>
                  <a:gd name="connsiteY15" fmla="*/ 244615 h 4068206"/>
                  <a:gd name="connsiteX16" fmla="*/ 3022095 w 3353970"/>
                  <a:gd name="connsiteY16" fmla="*/ 0 h 4068206"/>
                  <a:gd name="connsiteX17" fmla="*/ 3353970 w 3353970"/>
                  <a:gd name="connsiteY17" fmla="*/ 331875 h 4068206"/>
                  <a:gd name="connsiteX18" fmla="*/ 3353970 w 3353970"/>
                  <a:gd name="connsiteY18" fmla="*/ 3736331 h 4068206"/>
                  <a:gd name="connsiteX19" fmla="*/ 3022095 w 3353970"/>
                  <a:gd name="connsiteY19" fmla="*/ 4068206 h 4068206"/>
                  <a:gd name="connsiteX20" fmla="*/ 331875 w 3353970"/>
                  <a:gd name="connsiteY20" fmla="*/ 4068206 h 4068206"/>
                  <a:gd name="connsiteX21" fmla="*/ 0 w 3353970"/>
                  <a:gd name="connsiteY21" fmla="*/ 3736331 h 4068206"/>
                  <a:gd name="connsiteX22" fmla="*/ 0 w 3353970"/>
                  <a:gd name="connsiteY22" fmla="*/ 1047346 h 4068206"/>
                  <a:gd name="connsiteX23" fmla="*/ 1047345 w 3353970"/>
                  <a:gd name="connsiteY23" fmla="*/ 1 h 4068206"/>
                  <a:gd name="connsiteX24" fmla="*/ 3022095 w 3353970"/>
                  <a:gd name="connsiteY24" fmla="*/ 0 h 4068206"/>
                  <a:gd name="connsiteX0" fmla="*/ 1530134 w 3353970"/>
                  <a:gd name="connsiteY0" fmla="*/ 1430704 h 4068206"/>
                  <a:gd name="connsiteX1" fmla="*/ 2555877 w 3353970"/>
                  <a:gd name="connsiteY1" fmla="*/ 1144192 h 4068206"/>
                  <a:gd name="connsiteX2" fmla="*/ 2699133 w 3353970"/>
                  <a:gd name="connsiteY2" fmla="*/ 1287448 h 4068206"/>
                  <a:gd name="connsiteX3" fmla="*/ 1530134 w 3353970"/>
                  <a:gd name="connsiteY3" fmla="*/ 1430704 h 4068206"/>
                  <a:gd name="connsiteX4" fmla="*/ 2943154 w 3353970"/>
                  <a:gd name="connsiteY4" fmla="*/ 244615 h 4068206"/>
                  <a:gd name="connsiteX5" fmla="*/ 1232526 w 3353970"/>
                  <a:gd name="connsiteY5" fmla="*/ 244616 h 4068206"/>
                  <a:gd name="connsiteX6" fmla="*/ 1232526 w 3353970"/>
                  <a:gd name="connsiteY6" fmla="*/ 856139 h 4068206"/>
                  <a:gd name="connsiteX7" fmla="*/ 915088 w 3353970"/>
                  <a:gd name="connsiteY7" fmla="*/ 1173577 h 4068206"/>
                  <a:gd name="connsiteX8" fmla="*/ 271532 w 3353970"/>
                  <a:gd name="connsiteY8" fmla="*/ 1173577 h 4068206"/>
                  <a:gd name="connsiteX9" fmla="*/ 271532 w 3353970"/>
                  <a:gd name="connsiteY9" fmla="*/ 3630672 h 4068206"/>
                  <a:gd name="connsiteX10" fmla="*/ 442122 w 3353970"/>
                  <a:gd name="connsiteY10" fmla="*/ 3801262 h 4068206"/>
                  <a:gd name="connsiteX11" fmla="*/ 2943154 w 3353970"/>
                  <a:gd name="connsiteY11" fmla="*/ 3801262 h 4068206"/>
                  <a:gd name="connsiteX12" fmla="*/ 3113744 w 3353970"/>
                  <a:gd name="connsiteY12" fmla="*/ 3630672 h 4068206"/>
                  <a:gd name="connsiteX13" fmla="*/ 3113744 w 3353970"/>
                  <a:gd name="connsiteY13" fmla="*/ 415205 h 4068206"/>
                  <a:gd name="connsiteX14" fmla="*/ 2943154 w 3353970"/>
                  <a:gd name="connsiteY14" fmla="*/ 244615 h 4068206"/>
                  <a:gd name="connsiteX15" fmla="*/ 3022095 w 3353970"/>
                  <a:gd name="connsiteY15" fmla="*/ 0 h 4068206"/>
                  <a:gd name="connsiteX16" fmla="*/ 3353970 w 3353970"/>
                  <a:gd name="connsiteY16" fmla="*/ 331875 h 4068206"/>
                  <a:gd name="connsiteX17" fmla="*/ 3353970 w 3353970"/>
                  <a:gd name="connsiteY17" fmla="*/ 3736331 h 4068206"/>
                  <a:gd name="connsiteX18" fmla="*/ 3022095 w 3353970"/>
                  <a:gd name="connsiteY18" fmla="*/ 4068206 h 4068206"/>
                  <a:gd name="connsiteX19" fmla="*/ 331875 w 3353970"/>
                  <a:gd name="connsiteY19" fmla="*/ 4068206 h 4068206"/>
                  <a:gd name="connsiteX20" fmla="*/ 0 w 3353970"/>
                  <a:gd name="connsiteY20" fmla="*/ 3736331 h 4068206"/>
                  <a:gd name="connsiteX21" fmla="*/ 0 w 3353970"/>
                  <a:gd name="connsiteY21" fmla="*/ 1047346 h 4068206"/>
                  <a:gd name="connsiteX22" fmla="*/ 1047345 w 3353970"/>
                  <a:gd name="connsiteY22" fmla="*/ 1 h 4068206"/>
                  <a:gd name="connsiteX23" fmla="*/ 3022095 w 3353970"/>
                  <a:gd name="connsiteY23" fmla="*/ 0 h 4068206"/>
                  <a:gd name="connsiteX0" fmla="*/ 2699133 w 3353970"/>
                  <a:gd name="connsiteY0" fmla="*/ 1287448 h 4068206"/>
                  <a:gd name="connsiteX1" fmla="*/ 2555877 w 3353970"/>
                  <a:gd name="connsiteY1" fmla="*/ 1144192 h 4068206"/>
                  <a:gd name="connsiteX2" fmla="*/ 2699133 w 3353970"/>
                  <a:gd name="connsiteY2" fmla="*/ 1287448 h 4068206"/>
                  <a:gd name="connsiteX3" fmla="*/ 2943154 w 3353970"/>
                  <a:gd name="connsiteY3" fmla="*/ 244615 h 4068206"/>
                  <a:gd name="connsiteX4" fmla="*/ 1232526 w 3353970"/>
                  <a:gd name="connsiteY4" fmla="*/ 244616 h 4068206"/>
                  <a:gd name="connsiteX5" fmla="*/ 1232526 w 3353970"/>
                  <a:gd name="connsiteY5" fmla="*/ 856139 h 4068206"/>
                  <a:gd name="connsiteX6" fmla="*/ 915088 w 3353970"/>
                  <a:gd name="connsiteY6" fmla="*/ 1173577 h 4068206"/>
                  <a:gd name="connsiteX7" fmla="*/ 271532 w 3353970"/>
                  <a:gd name="connsiteY7" fmla="*/ 1173577 h 4068206"/>
                  <a:gd name="connsiteX8" fmla="*/ 271532 w 3353970"/>
                  <a:gd name="connsiteY8" fmla="*/ 3630672 h 4068206"/>
                  <a:gd name="connsiteX9" fmla="*/ 442122 w 3353970"/>
                  <a:gd name="connsiteY9" fmla="*/ 3801262 h 4068206"/>
                  <a:gd name="connsiteX10" fmla="*/ 2943154 w 3353970"/>
                  <a:gd name="connsiteY10" fmla="*/ 3801262 h 4068206"/>
                  <a:gd name="connsiteX11" fmla="*/ 3113744 w 3353970"/>
                  <a:gd name="connsiteY11" fmla="*/ 3630672 h 4068206"/>
                  <a:gd name="connsiteX12" fmla="*/ 3113744 w 3353970"/>
                  <a:gd name="connsiteY12" fmla="*/ 415205 h 4068206"/>
                  <a:gd name="connsiteX13" fmla="*/ 2943154 w 3353970"/>
                  <a:gd name="connsiteY13" fmla="*/ 244615 h 4068206"/>
                  <a:gd name="connsiteX14" fmla="*/ 3022095 w 3353970"/>
                  <a:gd name="connsiteY14" fmla="*/ 0 h 4068206"/>
                  <a:gd name="connsiteX15" fmla="*/ 3353970 w 3353970"/>
                  <a:gd name="connsiteY15" fmla="*/ 331875 h 4068206"/>
                  <a:gd name="connsiteX16" fmla="*/ 3353970 w 3353970"/>
                  <a:gd name="connsiteY16" fmla="*/ 3736331 h 4068206"/>
                  <a:gd name="connsiteX17" fmla="*/ 3022095 w 3353970"/>
                  <a:gd name="connsiteY17" fmla="*/ 4068206 h 4068206"/>
                  <a:gd name="connsiteX18" fmla="*/ 331875 w 3353970"/>
                  <a:gd name="connsiteY18" fmla="*/ 4068206 h 4068206"/>
                  <a:gd name="connsiteX19" fmla="*/ 0 w 3353970"/>
                  <a:gd name="connsiteY19" fmla="*/ 3736331 h 4068206"/>
                  <a:gd name="connsiteX20" fmla="*/ 0 w 3353970"/>
                  <a:gd name="connsiteY20" fmla="*/ 1047346 h 4068206"/>
                  <a:gd name="connsiteX21" fmla="*/ 1047345 w 3353970"/>
                  <a:gd name="connsiteY21" fmla="*/ 1 h 4068206"/>
                  <a:gd name="connsiteX22" fmla="*/ 3022095 w 3353970"/>
                  <a:gd name="connsiteY22" fmla="*/ 0 h 4068206"/>
                  <a:gd name="connsiteX0" fmla="*/ 2943154 w 3353970"/>
                  <a:gd name="connsiteY0" fmla="*/ 244615 h 4068206"/>
                  <a:gd name="connsiteX1" fmla="*/ 1232526 w 3353970"/>
                  <a:gd name="connsiteY1" fmla="*/ 244616 h 4068206"/>
                  <a:gd name="connsiteX2" fmla="*/ 1232526 w 3353970"/>
                  <a:gd name="connsiteY2" fmla="*/ 856139 h 4068206"/>
                  <a:gd name="connsiteX3" fmla="*/ 915088 w 3353970"/>
                  <a:gd name="connsiteY3" fmla="*/ 1173577 h 4068206"/>
                  <a:gd name="connsiteX4" fmla="*/ 271532 w 3353970"/>
                  <a:gd name="connsiteY4" fmla="*/ 1173577 h 4068206"/>
                  <a:gd name="connsiteX5" fmla="*/ 271532 w 3353970"/>
                  <a:gd name="connsiteY5" fmla="*/ 3630672 h 4068206"/>
                  <a:gd name="connsiteX6" fmla="*/ 442122 w 3353970"/>
                  <a:gd name="connsiteY6" fmla="*/ 3801262 h 4068206"/>
                  <a:gd name="connsiteX7" fmla="*/ 2943154 w 3353970"/>
                  <a:gd name="connsiteY7" fmla="*/ 3801262 h 4068206"/>
                  <a:gd name="connsiteX8" fmla="*/ 3113744 w 3353970"/>
                  <a:gd name="connsiteY8" fmla="*/ 3630672 h 4068206"/>
                  <a:gd name="connsiteX9" fmla="*/ 3113744 w 3353970"/>
                  <a:gd name="connsiteY9" fmla="*/ 415205 h 4068206"/>
                  <a:gd name="connsiteX10" fmla="*/ 2943154 w 3353970"/>
                  <a:gd name="connsiteY10" fmla="*/ 244615 h 4068206"/>
                  <a:gd name="connsiteX11" fmla="*/ 3022095 w 3353970"/>
                  <a:gd name="connsiteY11" fmla="*/ 0 h 4068206"/>
                  <a:gd name="connsiteX12" fmla="*/ 3353970 w 3353970"/>
                  <a:gd name="connsiteY12" fmla="*/ 331875 h 4068206"/>
                  <a:gd name="connsiteX13" fmla="*/ 3353970 w 3353970"/>
                  <a:gd name="connsiteY13" fmla="*/ 3736331 h 4068206"/>
                  <a:gd name="connsiteX14" fmla="*/ 3022095 w 3353970"/>
                  <a:gd name="connsiteY14" fmla="*/ 4068206 h 4068206"/>
                  <a:gd name="connsiteX15" fmla="*/ 331875 w 3353970"/>
                  <a:gd name="connsiteY15" fmla="*/ 4068206 h 4068206"/>
                  <a:gd name="connsiteX16" fmla="*/ 0 w 3353970"/>
                  <a:gd name="connsiteY16" fmla="*/ 3736331 h 4068206"/>
                  <a:gd name="connsiteX17" fmla="*/ 0 w 3353970"/>
                  <a:gd name="connsiteY17" fmla="*/ 1047346 h 4068206"/>
                  <a:gd name="connsiteX18" fmla="*/ 1047345 w 3353970"/>
                  <a:gd name="connsiteY18" fmla="*/ 1 h 4068206"/>
                  <a:gd name="connsiteX19" fmla="*/ 3022095 w 3353970"/>
                  <a:gd name="connsiteY19" fmla="*/ 0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53970" h="4068206">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lnTo>
                      <a:pt x="3022095"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rgbClr val="A80000"/>
                  </a:solidFill>
                  <a:latin typeface="Calibri" panose="020F0502020204030204"/>
                  <a:ea typeface="Segoe UI" pitchFamily="34" charset="0"/>
                  <a:cs typeface="Segoe UI" pitchFamily="34" charset="0"/>
                </a:endParaRPr>
              </a:p>
            </p:txBody>
          </p:sp>
          <p:sp>
            <p:nvSpPr>
              <p:cNvPr id="41" name="Rectangle 40"/>
              <p:cNvSpPr/>
              <p:nvPr/>
            </p:nvSpPr>
            <p:spPr bwMode="auto">
              <a:xfrm>
                <a:off x="10519884" y="2636586"/>
                <a:ext cx="233922" cy="251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b="1" kern="0">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a:t>
                </a:r>
                <a:r>
                  <a:rPr lang="en-US" b="1" kern="0" spc="-225">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 </a:t>
                </a:r>
                <a:r>
                  <a:rPr lang="en-US" b="1" kern="0">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46" name="Group 45"/>
          <p:cNvGrpSpPr/>
          <p:nvPr/>
        </p:nvGrpSpPr>
        <p:grpSpPr>
          <a:xfrm>
            <a:off x="6894724" y="4371319"/>
            <a:ext cx="713465" cy="763517"/>
            <a:chOff x="10376763" y="1388874"/>
            <a:chExt cx="743900" cy="796087"/>
          </a:xfrm>
        </p:grpSpPr>
        <p:sp>
          <p:nvSpPr>
            <p:cNvPr id="47" name="Freeform 106"/>
            <p:cNvSpPr>
              <a:spLocks noChangeAspect="1"/>
            </p:cNvSpPr>
            <p:nvPr/>
          </p:nvSpPr>
          <p:spPr bwMode="auto">
            <a:xfrm>
              <a:off x="10574879" y="1388874"/>
              <a:ext cx="545784" cy="3456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IN" sz="1471" b="1" kern="0">
                <a:solidFill>
                  <a:srgbClr val="FFFFFF"/>
                </a:solidFill>
                <a:latin typeface="Segoe UI Light"/>
                <a:ea typeface="Segoe UI" pitchFamily="34" charset="0"/>
                <a:cs typeface="Segoe UI" pitchFamily="34" charset="0"/>
              </a:endParaRPr>
            </a:p>
          </p:txBody>
        </p:sp>
        <p:grpSp>
          <p:nvGrpSpPr>
            <p:cNvPr id="48" name="Group 47"/>
            <p:cNvGrpSpPr/>
            <p:nvPr/>
          </p:nvGrpSpPr>
          <p:grpSpPr>
            <a:xfrm>
              <a:off x="10376763" y="1615020"/>
              <a:ext cx="435384" cy="569941"/>
              <a:chOff x="10376763" y="1615020"/>
              <a:chExt cx="435384" cy="569941"/>
            </a:xfrm>
          </p:grpSpPr>
          <p:sp>
            <p:nvSpPr>
              <p:cNvPr id="50" name="Rectangle 49"/>
              <p:cNvSpPr/>
              <p:nvPr/>
            </p:nvSpPr>
            <p:spPr bwMode="auto">
              <a:xfrm>
                <a:off x="10427368" y="1710519"/>
                <a:ext cx="333997" cy="349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1" name="Freeform 110"/>
              <p:cNvSpPr>
                <a:spLocks noChangeArrowheads="1"/>
              </p:cNvSpPr>
              <p:nvPr/>
            </p:nvSpPr>
            <p:spPr bwMode="auto">
              <a:xfrm>
                <a:off x="10376763" y="1615020"/>
                <a:ext cx="435384" cy="569941"/>
              </a:xfrm>
              <a:custGeom>
                <a:avLst/>
                <a:gdLst>
                  <a:gd name="connsiteX0" fmla="*/ 120917 w 890224"/>
                  <a:gd name="connsiteY0" fmla="*/ 792088 h 1165351"/>
                  <a:gd name="connsiteX1" fmla="*/ 120917 w 890224"/>
                  <a:gd name="connsiteY1" fmla="*/ 897233 h 1165351"/>
                  <a:gd name="connsiteX2" fmla="*/ 772813 w 890224"/>
                  <a:gd name="connsiteY2" fmla="*/ 897233 h 1165351"/>
                  <a:gd name="connsiteX3" fmla="*/ 772813 w 890224"/>
                  <a:gd name="connsiteY3" fmla="*/ 792088 h 1165351"/>
                  <a:gd name="connsiteX4" fmla="*/ 120917 w 890224"/>
                  <a:gd name="connsiteY4" fmla="*/ 611589 h 1165351"/>
                  <a:gd name="connsiteX5" fmla="*/ 120917 w 890224"/>
                  <a:gd name="connsiteY5" fmla="*/ 716734 h 1165351"/>
                  <a:gd name="connsiteX6" fmla="*/ 772813 w 890224"/>
                  <a:gd name="connsiteY6" fmla="*/ 716734 h 1165351"/>
                  <a:gd name="connsiteX7" fmla="*/ 772813 w 890224"/>
                  <a:gd name="connsiteY7" fmla="*/ 611589 h 1165351"/>
                  <a:gd name="connsiteX8" fmla="*/ 120917 w 890224"/>
                  <a:gd name="connsiteY8" fmla="*/ 429339 h 1165351"/>
                  <a:gd name="connsiteX9" fmla="*/ 120917 w 890224"/>
                  <a:gd name="connsiteY9" fmla="*/ 532732 h 1165351"/>
                  <a:gd name="connsiteX10" fmla="*/ 772813 w 890224"/>
                  <a:gd name="connsiteY10" fmla="*/ 532732 h 1165351"/>
                  <a:gd name="connsiteX11" fmla="*/ 772813 w 890224"/>
                  <a:gd name="connsiteY11" fmla="*/ 429339 h 1165351"/>
                  <a:gd name="connsiteX12" fmla="*/ 120917 w 890224"/>
                  <a:gd name="connsiteY12" fmla="*/ 247088 h 1165351"/>
                  <a:gd name="connsiteX13" fmla="*/ 120917 w 890224"/>
                  <a:gd name="connsiteY13" fmla="*/ 350481 h 1165351"/>
                  <a:gd name="connsiteX14" fmla="*/ 772813 w 890224"/>
                  <a:gd name="connsiteY14" fmla="*/ 350481 h 1165351"/>
                  <a:gd name="connsiteX15" fmla="*/ 772813 w 890224"/>
                  <a:gd name="connsiteY15" fmla="*/ 247088 h 1165351"/>
                  <a:gd name="connsiteX16" fmla="*/ 171736 w 890224"/>
                  <a:gd name="connsiteY16" fmla="*/ 0 h 1165351"/>
                  <a:gd name="connsiteX17" fmla="*/ 485417 w 890224"/>
                  <a:gd name="connsiteY17" fmla="*/ 0 h 1165351"/>
                  <a:gd name="connsiteX18" fmla="*/ 485417 w 890224"/>
                  <a:gd name="connsiteY18" fmla="*/ 124421 h 1165351"/>
                  <a:gd name="connsiteX19" fmla="*/ 890224 w 890224"/>
                  <a:gd name="connsiteY19" fmla="*/ 124421 h 1165351"/>
                  <a:gd name="connsiteX20" fmla="*/ 890224 w 890224"/>
                  <a:gd name="connsiteY20" fmla="*/ 155964 h 1165351"/>
                  <a:gd name="connsiteX21" fmla="*/ 849919 w 890224"/>
                  <a:gd name="connsiteY21" fmla="*/ 155964 h 1165351"/>
                  <a:gd name="connsiteX22" fmla="*/ 849919 w 890224"/>
                  <a:gd name="connsiteY22" fmla="*/ 1165351 h 1165351"/>
                  <a:gd name="connsiteX23" fmla="*/ 408311 w 890224"/>
                  <a:gd name="connsiteY23" fmla="*/ 1165351 h 1165351"/>
                  <a:gd name="connsiteX24" fmla="*/ 408311 w 890224"/>
                  <a:gd name="connsiteY24" fmla="*/ 962071 h 1165351"/>
                  <a:gd name="connsiteX25" fmla="*/ 301415 w 890224"/>
                  <a:gd name="connsiteY25" fmla="*/ 962071 h 1165351"/>
                  <a:gd name="connsiteX26" fmla="*/ 301415 w 890224"/>
                  <a:gd name="connsiteY26" fmla="*/ 1165351 h 1165351"/>
                  <a:gd name="connsiteX27" fmla="*/ 38554 w 890224"/>
                  <a:gd name="connsiteY27" fmla="*/ 1165351 h 1165351"/>
                  <a:gd name="connsiteX28" fmla="*/ 38554 w 890224"/>
                  <a:gd name="connsiteY28" fmla="*/ 155964 h 1165351"/>
                  <a:gd name="connsiteX29" fmla="*/ 0 w 890224"/>
                  <a:gd name="connsiteY29" fmla="*/ 155964 h 1165351"/>
                  <a:gd name="connsiteX30" fmla="*/ 0 w 890224"/>
                  <a:gd name="connsiteY30" fmla="*/ 124421 h 1165351"/>
                  <a:gd name="connsiteX31" fmla="*/ 171736 w 890224"/>
                  <a:gd name="connsiteY31" fmla="*/ 124421 h 11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0224" h="1165351">
                    <a:moveTo>
                      <a:pt x="120917" y="792088"/>
                    </a:moveTo>
                    <a:lnTo>
                      <a:pt x="120917" y="897233"/>
                    </a:lnTo>
                    <a:lnTo>
                      <a:pt x="772813" y="897233"/>
                    </a:lnTo>
                    <a:lnTo>
                      <a:pt x="772813" y="792088"/>
                    </a:lnTo>
                    <a:close/>
                    <a:moveTo>
                      <a:pt x="120917" y="611589"/>
                    </a:moveTo>
                    <a:lnTo>
                      <a:pt x="120917" y="716734"/>
                    </a:lnTo>
                    <a:lnTo>
                      <a:pt x="772813" y="716734"/>
                    </a:lnTo>
                    <a:lnTo>
                      <a:pt x="772813" y="611589"/>
                    </a:lnTo>
                    <a:close/>
                    <a:moveTo>
                      <a:pt x="120917" y="429339"/>
                    </a:moveTo>
                    <a:lnTo>
                      <a:pt x="120917" y="532732"/>
                    </a:lnTo>
                    <a:lnTo>
                      <a:pt x="772813" y="532732"/>
                    </a:lnTo>
                    <a:lnTo>
                      <a:pt x="772813" y="429339"/>
                    </a:lnTo>
                    <a:close/>
                    <a:moveTo>
                      <a:pt x="120917" y="247088"/>
                    </a:moveTo>
                    <a:lnTo>
                      <a:pt x="120917" y="350481"/>
                    </a:lnTo>
                    <a:lnTo>
                      <a:pt x="772813" y="350481"/>
                    </a:lnTo>
                    <a:lnTo>
                      <a:pt x="772813" y="247088"/>
                    </a:lnTo>
                    <a:close/>
                    <a:moveTo>
                      <a:pt x="171736" y="0"/>
                    </a:moveTo>
                    <a:lnTo>
                      <a:pt x="485417" y="0"/>
                    </a:lnTo>
                    <a:lnTo>
                      <a:pt x="485417" y="124421"/>
                    </a:lnTo>
                    <a:lnTo>
                      <a:pt x="890224" y="124421"/>
                    </a:lnTo>
                    <a:lnTo>
                      <a:pt x="890224" y="155964"/>
                    </a:lnTo>
                    <a:lnTo>
                      <a:pt x="849919" y="155964"/>
                    </a:lnTo>
                    <a:lnTo>
                      <a:pt x="849919" y="1165351"/>
                    </a:lnTo>
                    <a:lnTo>
                      <a:pt x="408311" y="1165351"/>
                    </a:lnTo>
                    <a:lnTo>
                      <a:pt x="408311" y="962071"/>
                    </a:lnTo>
                    <a:lnTo>
                      <a:pt x="301415" y="962071"/>
                    </a:lnTo>
                    <a:lnTo>
                      <a:pt x="301415" y="1165351"/>
                    </a:lnTo>
                    <a:lnTo>
                      <a:pt x="38554" y="1165351"/>
                    </a:lnTo>
                    <a:lnTo>
                      <a:pt x="38554" y="155964"/>
                    </a:lnTo>
                    <a:lnTo>
                      <a:pt x="0" y="155964"/>
                    </a:lnTo>
                    <a:lnTo>
                      <a:pt x="0" y="124421"/>
                    </a:lnTo>
                    <a:lnTo>
                      <a:pt x="171736" y="124421"/>
                    </a:lnTo>
                    <a:close/>
                  </a:path>
                </a:pathLst>
              </a:custGeom>
              <a:solidFill>
                <a:srgbClr val="0078D7"/>
              </a:solidFill>
              <a:ln>
                <a:noFill/>
              </a:ln>
            </p:spPr>
            <p:txBody>
              <a:bodyPr vert="horz" wrap="square" lIns="67232" tIns="33616" rIns="67232" bIns="33616" numCol="1" anchor="t" anchorCtr="0" compatLnSpc="1">
                <a:prstTxWarp prst="textNoShape">
                  <a:avLst/>
                </a:prstTxWarp>
                <a:noAutofit/>
              </a:bodyPr>
              <a:lstStyle/>
              <a:p>
                <a:pPr defTabSz="685129" fontAlgn="base">
                  <a:spcBef>
                    <a:spcPct val="0"/>
                  </a:spcBef>
                  <a:spcAft>
                    <a:spcPct val="0"/>
                  </a:spcAft>
                  <a:defRPr/>
                </a:pPr>
                <a:endParaRPr lang="en-US" sz="1765" kern="0">
                  <a:solidFill>
                    <a:srgbClr val="000000"/>
                  </a:solidFill>
                  <a:latin typeface="Calibri" panose="020F0502020204030204"/>
                </a:endParaRPr>
              </a:p>
            </p:txBody>
          </p:sp>
        </p:grpSp>
        <p:sp>
          <p:nvSpPr>
            <p:cNvPr id="49" name="Freeform 123"/>
            <p:cNvSpPr>
              <a:spLocks noChangeAspect="1" noEditPoints="1"/>
            </p:cNvSpPr>
            <p:nvPr/>
          </p:nvSpPr>
          <p:spPr bwMode="black">
            <a:xfrm>
              <a:off x="10828319" y="1787490"/>
              <a:ext cx="171201" cy="177786"/>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0078D7"/>
            </a:solidFill>
            <a:ln>
              <a:noFill/>
            </a:ln>
            <a:extLst/>
          </p:spPr>
          <p:txBody>
            <a:bodyPr vert="horz" wrap="square" lIns="68583" tIns="34292" rIns="68583" bIns="34292" numCol="1" anchor="t" anchorCtr="0" compatLnSpc="1">
              <a:prstTxWarp prst="textNoShape">
                <a:avLst/>
              </a:prstTxWarp>
            </a:bodyPr>
            <a:lstStyle/>
            <a:p>
              <a:pPr defTabSz="685775">
                <a:defRPr/>
              </a:pPr>
              <a:endParaRPr lang="en-US" sz="1324" kern="0">
                <a:solidFill>
                  <a:srgbClr val="000000"/>
                </a:solidFill>
                <a:latin typeface="Segoe UI"/>
              </a:endParaRPr>
            </a:p>
          </p:txBody>
        </p:sp>
      </p:grpSp>
      <p:grpSp>
        <p:nvGrpSpPr>
          <p:cNvPr id="52" name="Group 51"/>
          <p:cNvGrpSpPr/>
          <p:nvPr/>
        </p:nvGrpSpPr>
        <p:grpSpPr>
          <a:xfrm>
            <a:off x="6831608" y="3392175"/>
            <a:ext cx="1029707" cy="685468"/>
            <a:chOff x="9334479" y="3507856"/>
            <a:chExt cx="1121597" cy="746638"/>
          </a:xfrm>
        </p:grpSpPr>
        <p:sp>
          <p:nvSpPr>
            <p:cNvPr id="53" name="Rectangle 52"/>
            <p:cNvSpPr/>
            <p:nvPr/>
          </p:nvSpPr>
          <p:spPr>
            <a:xfrm>
              <a:off x="9334480" y="3507856"/>
              <a:ext cx="1121596" cy="54498"/>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8">
                <a:defRPr/>
              </a:pPr>
              <a:endParaRPr lang="en-US" sz="1377" kern="0">
                <a:solidFill>
                  <a:srgbClr val="FFFFFF"/>
                </a:solidFill>
                <a:latin typeface="Calibri" panose="020F0502020204030204"/>
              </a:endParaRPr>
            </a:p>
          </p:txBody>
        </p:sp>
        <p:sp>
          <p:nvSpPr>
            <p:cNvPr id="54" name="Freeform: Shape 53"/>
            <p:cNvSpPr/>
            <p:nvPr/>
          </p:nvSpPr>
          <p:spPr>
            <a:xfrm>
              <a:off x="9334479" y="3562151"/>
              <a:ext cx="1121596" cy="692343"/>
            </a:xfrm>
            <a:custGeom>
              <a:avLst/>
              <a:gdLst>
                <a:gd name="connsiteX0" fmla="*/ 37715 w 1121596"/>
                <a:gd name="connsiteY0" fmla="*/ 27775 h 692343"/>
                <a:gd name="connsiteX1" fmla="*/ 25202 w 1121596"/>
                <a:gd name="connsiteY1" fmla="*/ 40288 h 692343"/>
                <a:gd name="connsiteX2" fmla="*/ 25202 w 1121596"/>
                <a:gd name="connsiteY2" fmla="*/ 652056 h 692343"/>
                <a:gd name="connsiteX3" fmla="*/ 37715 w 1121596"/>
                <a:gd name="connsiteY3" fmla="*/ 664569 h 692343"/>
                <a:gd name="connsiteX4" fmla="*/ 1083876 w 1121596"/>
                <a:gd name="connsiteY4" fmla="*/ 664569 h 692343"/>
                <a:gd name="connsiteX5" fmla="*/ 1096389 w 1121596"/>
                <a:gd name="connsiteY5" fmla="*/ 652056 h 692343"/>
                <a:gd name="connsiteX6" fmla="*/ 1096389 w 1121596"/>
                <a:gd name="connsiteY6" fmla="*/ 40288 h 692343"/>
                <a:gd name="connsiteX7" fmla="*/ 1083876 w 1121596"/>
                <a:gd name="connsiteY7" fmla="*/ 27775 h 692343"/>
                <a:gd name="connsiteX8" fmla="*/ 0 w 1121596"/>
                <a:gd name="connsiteY8" fmla="*/ 0 h 692343"/>
                <a:gd name="connsiteX9" fmla="*/ 1121596 w 1121596"/>
                <a:gd name="connsiteY9" fmla="*/ 0 h 692343"/>
                <a:gd name="connsiteX10" fmla="*/ 1121596 w 1121596"/>
                <a:gd name="connsiteY10" fmla="*/ 692343 h 692343"/>
                <a:gd name="connsiteX11" fmla="*/ 0 w 1121596"/>
                <a:gd name="connsiteY11" fmla="*/ 692343 h 69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596" h="692343">
                  <a:moveTo>
                    <a:pt x="37715" y="27775"/>
                  </a:moveTo>
                  <a:cubicBezTo>
                    <a:pt x="30804" y="27775"/>
                    <a:pt x="25202" y="33377"/>
                    <a:pt x="25202" y="40288"/>
                  </a:cubicBezTo>
                  <a:lnTo>
                    <a:pt x="25202" y="652056"/>
                  </a:lnTo>
                  <a:cubicBezTo>
                    <a:pt x="25202" y="658967"/>
                    <a:pt x="30804" y="664569"/>
                    <a:pt x="37715" y="664569"/>
                  </a:cubicBezTo>
                  <a:lnTo>
                    <a:pt x="1083876" y="664569"/>
                  </a:lnTo>
                  <a:cubicBezTo>
                    <a:pt x="1090787" y="664569"/>
                    <a:pt x="1096389" y="658967"/>
                    <a:pt x="1096389" y="652056"/>
                  </a:cubicBezTo>
                  <a:lnTo>
                    <a:pt x="1096389" y="40288"/>
                  </a:lnTo>
                  <a:cubicBezTo>
                    <a:pt x="1096389" y="33377"/>
                    <a:pt x="1090787" y="27775"/>
                    <a:pt x="1083876" y="27775"/>
                  </a:cubicBezTo>
                  <a:close/>
                  <a:moveTo>
                    <a:pt x="0" y="0"/>
                  </a:moveTo>
                  <a:lnTo>
                    <a:pt x="1121596" y="0"/>
                  </a:lnTo>
                  <a:lnTo>
                    <a:pt x="1121596" y="692343"/>
                  </a:lnTo>
                  <a:lnTo>
                    <a:pt x="0" y="692343"/>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99448">
                <a:defRPr/>
              </a:pPr>
              <a:endParaRPr lang="en-US" sz="1377" b="1" kern="0">
                <a:solidFill>
                  <a:prstClr val="white"/>
                </a:solidFill>
                <a:latin typeface="Segoe UI Semibold" charset="0"/>
                <a:ea typeface="Segoe UI Semibold" charset="0"/>
                <a:cs typeface="Segoe UI Semibold" charset="0"/>
              </a:endParaRPr>
            </a:p>
          </p:txBody>
        </p:sp>
        <p:sp>
          <p:nvSpPr>
            <p:cNvPr id="55" name="Multiply 135"/>
            <p:cNvSpPr/>
            <p:nvPr/>
          </p:nvSpPr>
          <p:spPr>
            <a:xfrm>
              <a:off x="10386951" y="3526057"/>
              <a:ext cx="44457" cy="44457"/>
            </a:xfrm>
            <a:prstGeom prst="mathMultiply">
              <a:avLst>
                <a:gd name="adj1" fmla="val 126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8">
                <a:defRPr/>
              </a:pPr>
              <a:endParaRPr lang="en-US" sz="1377" kern="0">
                <a:solidFill>
                  <a:srgbClr val="FFFFFF"/>
                </a:solidFill>
                <a:latin typeface="Calibri" panose="020F0502020204030204"/>
              </a:endParaRPr>
            </a:p>
          </p:txBody>
        </p:sp>
        <p:sp>
          <p:nvSpPr>
            <p:cNvPr id="56" name="Rectangle 55"/>
            <p:cNvSpPr/>
            <p:nvPr/>
          </p:nvSpPr>
          <p:spPr>
            <a:xfrm>
              <a:off x="10341773" y="3536496"/>
              <a:ext cx="29024" cy="2358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8">
                <a:defRPr/>
              </a:pPr>
              <a:endParaRPr lang="en-US" sz="1377" kern="0">
                <a:solidFill>
                  <a:srgbClr val="FFFFFF"/>
                </a:solidFill>
                <a:latin typeface="Calibri" panose="020F0502020204030204"/>
              </a:endParaRPr>
            </a:p>
          </p:txBody>
        </p:sp>
        <p:sp>
          <p:nvSpPr>
            <p:cNvPr id="57" name="Rectangle 56"/>
            <p:cNvSpPr/>
            <p:nvPr/>
          </p:nvSpPr>
          <p:spPr>
            <a:xfrm>
              <a:off x="10292165" y="3553709"/>
              <a:ext cx="29024" cy="7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8">
                <a:defRPr/>
              </a:pPr>
              <a:endParaRPr lang="en-US" sz="1377" kern="0">
                <a:solidFill>
                  <a:srgbClr val="FFFFFF"/>
                </a:solidFill>
                <a:latin typeface="Calibri" panose="020F0502020204030204"/>
              </a:endParaRPr>
            </a:p>
          </p:txBody>
        </p:sp>
        <p:grpSp>
          <p:nvGrpSpPr>
            <p:cNvPr id="58" name="Group 57"/>
            <p:cNvGrpSpPr/>
            <p:nvPr/>
          </p:nvGrpSpPr>
          <p:grpSpPr>
            <a:xfrm>
              <a:off x="9400274" y="3615729"/>
              <a:ext cx="1044893" cy="636959"/>
              <a:chOff x="9201064" y="4160393"/>
              <a:chExt cx="2604909" cy="1587925"/>
            </a:xfrm>
          </p:grpSpPr>
          <p:sp>
            <p:nvSpPr>
              <p:cNvPr id="59" name="Rectangle 58"/>
              <p:cNvSpPr/>
              <p:nvPr/>
            </p:nvSpPr>
            <p:spPr>
              <a:xfrm>
                <a:off x="9201064" y="4160393"/>
                <a:ext cx="1511326" cy="1587925"/>
              </a:xfrm>
              <a:prstGeom prst="rect">
                <a:avLst/>
              </a:prstGeom>
            </p:spPr>
            <p:txBody>
              <a:bodyPr wrap="none" lIns="34290">
                <a:spAutoFit/>
              </a:bodyPr>
              <a:lstStyle/>
              <a:p>
                <a:pPr defTabSz="685800">
                  <a:spcAft>
                    <a:spcPts val="150"/>
                  </a:spcAft>
                  <a:defRPr/>
                </a:pPr>
                <a:r>
                  <a:rPr lang="en-US" sz="675" kern="0">
                    <a:solidFill>
                      <a:prstClr val="white"/>
                    </a:solidFill>
                    <a:latin typeface="Segoe UI Semibold" charset="0"/>
                    <a:ea typeface="Segoe UI Semibold" charset="0"/>
                    <a:cs typeface="Segoe UI Semibold" charset="0"/>
                  </a:rPr>
                  <a:t>T-SQL</a:t>
                </a:r>
              </a:p>
              <a:p>
                <a:pPr defTabSz="685800">
                  <a:spcAft>
                    <a:spcPts val="150"/>
                  </a:spcAft>
                  <a:defRPr/>
                </a:pPr>
                <a:r>
                  <a:rPr lang="en-US" sz="675" kern="0">
                    <a:solidFill>
                      <a:prstClr val="white"/>
                    </a:solidFill>
                    <a:latin typeface="Segoe UI Semibold" charset="0"/>
                    <a:ea typeface="Segoe UI Semibold" charset="0"/>
                    <a:cs typeface="Segoe UI Semibold" charset="0"/>
                  </a:rPr>
                  <a:t>Java</a:t>
                </a:r>
              </a:p>
              <a:p>
                <a:pPr defTabSz="685800">
                  <a:spcAft>
                    <a:spcPts val="150"/>
                  </a:spcAft>
                  <a:defRPr/>
                </a:pPr>
                <a:r>
                  <a:rPr lang="en-US" sz="675" kern="0">
                    <a:solidFill>
                      <a:prstClr val="white"/>
                    </a:solidFill>
                    <a:latin typeface="Segoe UI Semibold" charset="0"/>
                    <a:ea typeface="Segoe UI Semibold" charset="0"/>
                    <a:cs typeface="Segoe UI Semibold" charset="0"/>
                  </a:rPr>
                  <a:t>C/C++</a:t>
                </a:r>
              </a:p>
              <a:p>
                <a:pPr defTabSz="685800">
                  <a:spcAft>
                    <a:spcPts val="150"/>
                  </a:spcAft>
                  <a:defRPr/>
                </a:pPr>
                <a:r>
                  <a:rPr lang="en-US" sz="675" kern="0">
                    <a:solidFill>
                      <a:prstClr val="white"/>
                    </a:solidFill>
                    <a:latin typeface="Segoe UI Semibold" charset="0"/>
                    <a:ea typeface="Segoe UI Semibold" charset="0"/>
                    <a:cs typeface="Segoe UI Semibold" charset="0"/>
                  </a:rPr>
                  <a:t>C#/VB.NET</a:t>
                </a:r>
              </a:p>
            </p:txBody>
          </p:sp>
          <p:sp>
            <p:nvSpPr>
              <p:cNvPr id="60" name="Rectangle 59"/>
              <p:cNvSpPr/>
              <p:nvPr/>
            </p:nvSpPr>
            <p:spPr>
              <a:xfrm>
                <a:off x="10655936" y="4160393"/>
                <a:ext cx="1150037" cy="1587925"/>
              </a:xfrm>
              <a:prstGeom prst="rect">
                <a:avLst/>
              </a:prstGeom>
            </p:spPr>
            <p:txBody>
              <a:bodyPr wrap="none" lIns="34290">
                <a:spAutoFit/>
              </a:bodyPr>
              <a:lstStyle/>
              <a:p>
                <a:pPr defTabSz="685800">
                  <a:spcAft>
                    <a:spcPts val="150"/>
                  </a:spcAft>
                  <a:defRPr/>
                </a:pPr>
                <a:r>
                  <a:rPr lang="en-US" sz="675" kern="0">
                    <a:solidFill>
                      <a:prstClr val="white"/>
                    </a:solidFill>
                    <a:latin typeface="Segoe UI Semibold" charset="0"/>
                    <a:ea typeface="Segoe UI Semibold" charset="0"/>
                    <a:cs typeface="Segoe UI Semibold" charset="0"/>
                  </a:rPr>
                  <a:t>PHP</a:t>
                </a:r>
              </a:p>
              <a:p>
                <a:pPr defTabSz="685800">
                  <a:spcAft>
                    <a:spcPts val="150"/>
                  </a:spcAft>
                  <a:defRPr/>
                </a:pPr>
                <a:r>
                  <a:rPr lang="en-US" sz="675" kern="0">
                    <a:solidFill>
                      <a:prstClr val="white"/>
                    </a:solidFill>
                    <a:latin typeface="Segoe UI Semibold" charset="0"/>
                    <a:ea typeface="Segoe UI Semibold" charset="0"/>
                    <a:cs typeface="Segoe UI Semibold" charset="0"/>
                  </a:rPr>
                  <a:t>Node.js</a:t>
                </a:r>
              </a:p>
              <a:p>
                <a:pPr defTabSz="685800">
                  <a:spcAft>
                    <a:spcPts val="150"/>
                  </a:spcAft>
                  <a:defRPr/>
                </a:pPr>
                <a:r>
                  <a:rPr lang="en-US" sz="675" kern="0">
                    <a:solidFill>
                      <a:prstClr val="white"/>
                    </a:solidFill>
                    <a:latin typeface="Segoe UI Semibold" charset="0"/>
                    <a:ea typeface="Segoe UI Semibold" charset="0"/>
                    <a:cs typeface="Segoe UI Semibold" charset="0"/>
                  </a:rPr>
                  <a:t>Python</a:t>
                </a:r>
              </a:p>
              <a:p>
                <a:pPr defTabSz="685800">
                  <a:spcAft>
                    <a:spcPts val="150"/>
                  </a:spcAft>
                  <a:defRPr/>
                </a:pPr>
                <a:r>
                  <a:rPr lang="en-US" sz="675" kern="0">
                    <a:solidFill>
                      <a:prstClr val="white"/>
                    </a:solidFill>
                    <a:latin typeface="Segoe UI Semibold" charset="0"/>
                    <a:ea typeface="Segoe UI Semibold" charset="0"/>
                    <a:cs typeface="Segoe UI Semibold" charset="0"/>
                  </a:rPr>
                  <a:t>Ruby</a:t>
                </a:r>
              </a:p>
            </p:txBody>
          </p:sp>
        </p:grpSp>
      </p:grpSp>
      <p:sp>
        <p:nvSpPr>
          <p:cNvPr id="4" name="Rectangle 3"/>
          <p:cNvSpPr/>
          <p:nvPr/>
        </p:nvSpPr>
        <p:spPr>
          <a:xfrm>
            <a:off x="3902773" y="1800533"/>
            <a:ext cx="2619260" cy="2846933"/>
          </a:xfrm>
          <a:prstGeom prst="rect">
            <a:avLst/>
          </a:prstGeom>
        </p:spPr>
        <p:txBody>
          <a:bodyPr wrap="square">
            <a:spAutoFit/>
          </a:bodyPr>
          <a:lstStyle/>
          <a:p>
            <a:pPr marL="82154" lvl="1" algn="r" defTabSz="685800">
              <a:spcAft>
                <a:spcPts val="4950"/>
              </a:spcAft>
              <a:defRPr/>
            </a:pPr>
            <a:r>
              <a:rPr lang="zh-TW" altLang="en-US" sz="1350" b="1" dirty="0">
                <a:solidFill>
                  <a:prstClr val="white"/>
                </a:solidFill>
                <a:latin typeface="Calibri" panose="020F0502020204030204"/>
              </a:rPr>
              <a:t>異質環境</a:t>
            </a:r>
            <a:endParaRPr lang="en-US" sz="1350" b="1" dirty="0">
              <a:solidFill>
                <a:prstClr val="white"/>
              </a:solidFill>
              <a:latin typeface="Calibri" panose="020F0502020204030204"/>
            </a:endParaRPr>
          </a:p>
          <a:p>
            <a:pPr marL="82154" lvl="1" algn="r" defTabSz="685800">
              <a:spcAft>
                <a:spcPts val="4950"/>
              </a:spcAft>
              <a:defRPr/>
            </a:pPr>
            <a:r>
              <a:rPr lang="zh-TW" altLang="en-US" sz="1350" b="1" dirty="0">
                <a:solidFill>
                  <a:prstClr val="white"/>
                </a:solidFill>
                <a:latin typeface="Calibri" panose="020F0502020204030204"/>
              </a:rPr>
              <a:t>多資料型態</a:t>
            </a:r>
            <a:endParaRPr lang="en-US" sz="1350" b="1" dirty="0">
              <a:solidFill>
                <a:prstClr val="white"/>
              </a:solidFill>
              <a:latin typeface="Calibri" panose="020F0502020204030204"/>
            </a:endParaRPr>
          </a:p>
          <a:p>
            <a:pPr marL="82154" lvl="1" algn="r" defTabSz="685800">
              <a:spcAft>
                <a:spcPts val="4950"/>
              </a:spcAft>
              <a:defRPr/>
            </a:pPr>
            <a:r>
              <a:rPr lang="zh-TW" altLang="en-US" sz="1350" b="1" dirty="0">
                <a:solidFill>
                  <a:prstClr val="white"/>
                </a:solidFill>
                <a:latin typeface="Calibri" panose="020F0502020204030204"/>
              </a:rPr>
              <a:t>不同的開發語言</a:t>
            </a:r>
            <a:endParaRPr lang="en-US" sz="1350" b="1" dirty="0">
              <a:solidFill>
                <a:prstClr val="white"/>
              </a:solidFill>
              <a:latin typeface="Calibri" panose="020F0502020204030204"/>
            </a:endParaRPr>
          </a:p>
          <a:p>
            <a:pPr marL="82154" lvl="1" algn="r" defTabSz="685800">
              <a:spcAft>
                <a:spcPts val="4500"/>
              </a:spcAft>
              <a:defRPr/>
            </a:pPr>
            <a:r>
              <a:rPr lang="zh-TW" altLang="en-US" sz="1350" b="1" dirty="0">
                <a:solidFill>
                  <a:prstClr val="white"/>
                </a:solidFill>
                <a:latin typeface="Calibri" panose="020F0502020204030204"/>
              </a:rPr>
              <a:t>企業內、雲端或混合環境</a:t>
            </a:r>
            <a:endParaRPr lang="en-US" sz="1350" b="1" dirty="0">
              <a:solidFill>
                <a:prstClr val="white"/>
              </a:solidFill>
              <a:latin typeface="Calibri" panose="020F0502020204030204"/>
            </a:endParaRPr>
          </a:p>
        </p:txBody>
      </p:sp>
      <p:cxnSp>
        <p:nvCxnSpPr>
          <p:cNvPr id="62" name="Straight Connector 61"/>
          <p:cNvCxnSpPr/>
          <p:nvPr/>
        </p:nvCxnSpPr>
        <p:spPr>
          <a:xfrm>
            <a:off x="6662950" y="1569094"/>
            <a:ext cx="0" cy="3750197"/>
          </a:xfrm>
          <a:prstGeom prst="line">
            <a:avLst/>
          </a:prstGeom>
          <a:ln w="6350">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6884187" y="1712356"/>
            <a:ext cx="428409" cy="510571"/>
            <a:chOff x="1811338" y="2714625"/>
            <a:chExt cx="2897187" cy="3452813"/>
          </a:xfrm>
        </p:grpSpPr>
        <p:sp>
          <p:nvSpPr>
            <p:cNvPr id="63" name="Freeform 13"/>
            <p:cNvSpPr>
              <a:spLocks/>
            </p:cNvSpPr>
            <p:nvPr/>
          </p:nvSpPr>
          <p:spPr bwMode="auto">
            <a:xfrm>
              <a:off x="2298700" y="3394075"/>
              <a:ext cx="1931988" cy="2565400"/>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4" name="Freeform 14"/>
            <p:cNvSpPr>
              <a:spLocks/>
            </p:cNvSpPr>
            <p:nvPr/>
          </p:nvSpPr>
          <p:spPr bwMode="auto">
            <a:xfrm>
              <a:off x="2770188" y="2714625"/>
              <a:ext cx="1069975" cy="1350963"/>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5" name="Freeform 15"/>
            <p:cNvSpPr>
              <a:spLocks/>
            </p:cNvSpPr>
            <p:nvPr/>
          </p:nvSpPr>
          <p:spPr bwMode="auto">
            <a:xfrm>
              <a:off x="3165475" y="5424488"/>
              <a:ext cx="912813" cy="633413"/>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6" name="Freeform 16"/>
            <p:cNvSpPr>
              <a:spLocks/>
            </p:cNvSpPr>
            <p:nvPr/>
          </p:nvSpPr>
          <p:spPr bwMode="auto">
            <a:xfrm>
              <a:off x="2344738" y="5424488"/>
              <a:ext cx="855663" cy="633413"/>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7" name="Freeform 17"/>
            <p:cNvSpPr>
              <a:spLocks/>
            </p:cNvSpPr>
            <p:nvPr/>
          </p:nvSpPr>
          <p:spPr bwMode="auto">
            <a:xfrm>
              <a:off x="2474913" y="3654425"/>
              <a:ext cx="1470025" cy="2185988"/>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solidFill>
              <a:srgbClr val="FDFDFB"/>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8" name="Freeform 18"/>
            <p:cNvSpPr>
              <a:spLocks/>
            </p:cNvSpPr>
            <p:nvPr/>
          </p:nvSpPr>
          <p:spPr bwMode="auto">
            <a:xfrm>
              <a:off x="1811338" y="5070475"/>
              <a:ext cx="1117600" cy="1087438"/>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solidFill>
              <a:srgbClr val="0973D1"/>
            </a:solidFill>
            <a:ln w="92075" cap="rnd">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9" name="Freeform 19"/>
            <p:cNvSpPr>
              <a:spLocks/>
            </p:cNvSpPr>
            <p:nvPr/>
          </p:nvSpPr>
          <p:spPr bwMode="auto">
            <a:xfrm>
              <a:off x="3698875" y="5132388"/>
              <a:ext cx="1009650" cy="1035050"/>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solidFill>
              <a:srgbClr val="0973D1"/>
            </a:solidFill>
            <a:ln w="92075" cap="rnd">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0" name="Freeform 20"/>
            <p:cNvSpPr>
              <a:spLocks/>
            </p:cNvSpPr>
            <p:nvPr/>
          </p:nvSpPr>
          <p:spPr bwMode="auto">
            <a:xfrm>
              <a:off x="2841625" y="3228975"/>
              <a:ext cx="246063" cy="387350"/>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solidFill>
              <a:srgbClr val="FFFFFF"/>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4" name="Freeform 21"/>
            <p:cNvSpPr>
              <a:spLocks/>
            </p:cNvSpPr>
            <p:nvPr/>
          </p:nvSpPr>
          <p:spPr bwMode="auto">
            <a:xfrm>
              <a:off x="3217863" y="3203575"/>
              <a:ext cx="336550" cy="411163"/>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solidFill>
              <a:srgbClr val="FFFFFF"/>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5" name="Freeform 22"/>
            <p:cNvSpPr>
              <a:spLocks/>
            </p:cNvSpPr>
            <p:nvPr/>
          </p:nvSpPr>
          <p:spPr bwMode="auto">
            <a:xfrm>
              <a:off x="2986088" y="3386138"/>
              <a:ext cx="357188" cy="260350"/>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6" name="Freeform 23"/>
            <p:cNvSpPr>
              <a:spLocks/>
            </p:cNvSpPr>
            <p:nvPr/>
          </p:nvSpPr>
          <p:spPr bwMode="auto">
            <a:xfrm>
              <a:off x="3702050" y="3890963"/>
              <a:ext cx="719138" cy="1403350"/>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7" name="Freeform 24"/>
            <p:cNvSpPr>
              <a:spLocks/>
            </p:cNvSpPr>
            <p:nvPr/>
          </p:nvSpPr>
          <p:spPr bwMode="auto">
            <a:xfrm>
              <a:off x="3702050" y="5119688"/>
              <a:ext cx="1003300" cy="1035050"/>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solidFill>
              <a:srgbClr val="FFFFFF"/>
            </a:solidFill>
            <a:ln w="9525">
              <a:solidFill>
                <a:srgbClr val="0973D1"/>
              </a:solid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8" name="Freeform 25"/>
            <p:cNvSpPr>
              <a:spLocks/>
            </p:cNvSpPr>
            <p:nvPr/>
          </p:nvSpPr>
          <p:spPr bwMode="auto">
            <a:xfrm>
              <a:off x="3829050" y="4313238"/>
              <a:ext cx="330200" cy="936625"/>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solidFill>
              <a:srgbClr val="FDFDFB"/>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9" name="Freeform 26"/>
            <p:cNvSpPr>
              <a:spLocks/>
            </p:cNvSpPr>
            <p:nvPr/>
          </p:nvSpPr>
          <p:spPr bwMode="auto">
            <a:xfrm>
              <a:off x="3938588" y="5019675"/>
              <a:ext cx="422275" cy="346075"/>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0" name="Freeform 27"/>
            <p:cNvSpPr>
              <a:spLocks/>
            </p:cNvSpPr>
            <p:nvPr/>
          </p:nvSpPr>
          <p:spPr bwMode="auto">
            <a:xfrm>
              <a:off x="3956050" y="5005388"/>
              <a:ext cx="301625" cy="100013"/>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solidFill>
              <a:srgbClr val="FDFDFB"/>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1" name="Freeform 28"/>
            <p:cNvSpPr>
              <a:spLocks/>
            </p:cNvSpPr>
            <p:nvPr/>
          </p:nvSpPr>
          <p:spPr bwMode="auto">
            <a:xfrm>
              <a:off x="2219325" y="4192588"/>
              <a:ext cx="600075" cy="1323975"/>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solidFill>
              <a:srgbClr val="FDFDFB"/>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2" name="Freeform 29"/>
            <p:cNvSpPr>
              <a:spLocks/>
            </p:cNvSpPr>
            <p:nvPr/>
          </p:nvSpPr>
          <p:spPr bwMode="auto">
            <a:xfrm>
              <a:off x="2201863" y="3946525"/>
              <a:ext cx="709613" cy="1662113"/>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3" name="Freeform 30"/>
            <p:cNvSpPr>
              <a:spLocks/>
            </p:cNvSpPr>
            <p:nvPr/>
          </p:nvSpPr>
          <p:spPr bwMode="auto">
            <a:xfrm>
              <a:off x="1817688" y="5054600"/>
              <a:ext cx="1111250" cy="1095375"/>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solidFill>
              <a:srgbClr val="FFFFFF"/>
            </a:solidFill>
            <a:ln w="9525">
              <a:solidFill>
                <a:srgbClr val="0973D1"/>
              </a:solid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4" name="Freeform 31"/>
            <p:cNvSpPr>
              <a:spLocks/>
            </p:cNvSpPr>
            <p:nvPr/>
          </p:nvSpPr>
          <p:spPr bwMode="auto">
            <a:xfrm>
              <a:off x="3298825" y="3324225"/>
              <a:ext cx="188913" cy="225425"/>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5" name="Freeform 32"/>
            <p:cNvSpPr>
              <a:spLocks/>
            </p:cNvSpPr>
            <p:nvPr/>
          </p:nvSpPr>
          <p:spPr bwMode="auto">
            <a:xfrm>
              <a:off x="3386138" y="3354388"/>
              <a:ext cx="77788" cy="82550"/>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solidFill>
              <a:srgbClr val="FEFEFC"/>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6" name="Freeform 33"/>
            <p:cNvSpPr>
              <a:spLocks/>
            </p:cNvSpPr>
            <p:nvPr/>
          </p:nvSpPr>
          <p:spPr bwMode="auto">
            <a:xfrm>
              <a:off x="2887663" y="3336925"/>
              <a:ext cx="146050" cy="212725"/>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7" name="Freeform 34"/>
            <p:cNvSpPr>
              <a:spLocks/>
            </p:cNvSpPr>
            <p:nvPr/>
          </p:nvSpPr>
          <p:spPr bwMode="auto">
            <a:xfrm>
              <a:off x="2957513" y="3362325"/>
              <a:ext cx="52388" cy="84138"/>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solidFill>
              <a:srgbClr val="FEFEFC"/>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8" name="Freeform 35"/>
            <p:cNvSpPr>
              <a:spLocks/>
            </p:cNvSpPr>
            <p:nvPr/>
          </p:nvSpPr>
          <p:spPr bwMode="auto">
            <a:xfrm>
              <a:off x="3411538" y="3128963"/>
              <a:ext cx="142875" cy="127000"/>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solidFill>
              <a:srgbClr val="FDFDFB"/>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9" name="Freeform 36"/>
            <p:cNvSpPr>
              <a:spLocks/>
            </p:cNvSpPr>
            <p:nvPr/>
          </p:nvSpPr>
          <p:spPr bwMode="auto">
            <a:xfrm>
              <a:off x="2940050" y="3154363"/>
              <a:ext cx="133350" cy="106363"/>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solidFill>
              <a:srgbClr val="FDFDFB"/>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90" name="Freeform 37"/>
            <p:cNvSpPr>
              <a:spLocks/>
            </p:cNvSpPr>
            <p:nvPr/>
          </p:nvSpPr>
          <p:spPr bwMode="auto">
            <a:xfrm>
              <a:off x="2836863" y="3443288"/>
              <a:ext cx="701675" cy="361950"/>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solidFill>
              <a:srgbClr val="0973D1"/>
            </a:solidFill>
            <a:ln w="11113" cap="flat">
              <a:no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91" name="Freeform 38"/>
            <p:cNvSpPr>
              <a:spLocks/>
            </p:cNvSpPr>
            <p:nvPr/>
          </p:nvSpPr>
          <p:spPr bwMode="auto">
            <a:xfrm>
              <a:off x="2836863" y="3630613"/>
              <a:ext cx="714375" cy="327025"/>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solidFill>
              <a:srgbClr val="0973D1"/>
            </a:solidFill>
            <a:ln w="34925" cap="rnd">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92" name="Freeform 39"/>
            <p:cNvSpPr>
              <a:spLocks/>
            </p:cNvSpPr>
            <p:nvPr/>
          </p:nvSpPr>
          <p:spPr bwMode="auto">
            <a:xfrm>
              <a:off x="2838450" y="3594100"/>
              <a:ext cx="709613" cy="358775"/>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solidFill>
              <a:srgbClr val="FFFFFF"/>
            </a:solidFill>
            <a:ln w="9525">
              <a:solidFill>
                <a:srgbClr val="0973D1"/>
              </a:solid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93" name="Freeform 40"/>
            <p:cNvSpPr>
              <a:spLocks/>
            </p:cNvSpPr>
            <p:nvPr/>
          </p:nvSpPr>
          <p:spPr bwMode="auto">
            <a:xfrm>
              <a:off x="2865438" y="3562350"/>
              <a:ext cx="615950" cy="271463"/>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solidFill>
              <a:srgbClr val="0973D1"/>
            </a:solidFill>
            <a:ln w="34925" cap="rnd">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94" name="Freeform 41"/>
            <p:cNvSpPr>
              <a:spLocks/>
            </p:cNvSpPr>
            <p:nvPr/>
          </p:nvSpPr>
          <p:spPr bwMode="auto">
            <a:xfrm>
              <a:off x="2836863" y="3457575"/>
              <a:ext cx="701675" cy="358775"/>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solidFill>
              <a:srgbClr val="FFFFFF"/>
            </a:solidFill>
            <a:ln w="952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95" name="Freeform 42"/>
            <p:cNvSpPr>
              <a:spLocks noEditPoints="1"/>
            </p:cNvSpPr>
            <p:nvPr/>
          </p:nvSpPr>
          <p:spPr bwMode="auto">
            <a:xfrm>
              <a:off x="3021013" y="3502025"/>
              <a:ext cx="228600" cy="33338"/>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solidFill>
              <a:srgbClr val="0973D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spTree>
    <p:extLst>
      <p:ext uri="{BB962C8B-B14F-4D97-AF65-F5344CB8AC3E}">
        <p14:creationId xmlns:p14="http://schemas.microsoft.com/office/powerpoint/2010/main" val="3649420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bwMode="auto">
          <a:xfrm>
            <a:off x="321000" y="4278655"/>
            <a:ext cx="8502923" cy="969910"/>
          </a:xfrm>
          <a:prstGeom prst="rect">
            <a:avLst/>
          </a:prstGeom>
          <a:solidFill>
            <a:srgbClr val="FFC000"/>
          </a:solidFill>
          <a:ln w="6350" cap="flat" cmpd="sng" algn="ctr">
            <a:noFill/>
            <a:prstDash val="solid"/>
            <a:headEnd type="none" w="med" len="med"/>
            <a:tailEnd type="none" w="med" len="med"/>
          </a:ln>
          <a:effectLst/>
        </p:spPr>
        <p:txBody>
          <a:bodyPr rot="0" spcFirstLastPara="0" vert="horz" wrap="square" lIns="102856" tIns="205711" rIns="68570" bIns="102856"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641">
              <a:defRPr/>
            </a:pPr>
            <a:endParaRPr lang="en-US" sz="1050" kern="0">
              <a:solidFill>
                <a:prstClr val="white"/>
              </a:solidFill>
              <a:latin typeface="Calibri" panose="020F0502020204030204"/>
            </a:endParaRPr>
          </a:p>
        </p:txBody>
      </p:sp>
      <p:sp>
        <p:nvSpPr>
          <p:cNvPr id="165" name="Title 1"/>
          <p:cNvSpPr>
            <a:spLocks noGrp="1"/>
          </p:cNvSpPr>
          <p:nvPr>
            <p:ph type="title"/>
          </p:nvPr>
        </p:nvSpPr>
        <p:spPr/>
        <p:txBody>
          <a:bodyPr>
            <a:normAutofit fontScale="90000"/>
          </a:bodyPr>
          <a:lstStyle/>
          <a:p>
            <a:r>
              <a:rPr lang="zh-TW" altLang="en-US" dirty="0">
                <a:solidFill>
                  <a:schemeClr val="bg2">
                    <a:lumMod val="50000"/>
                  </a:schemeClr>
                </a:solidFill>
              </a:rPr>
              <a:t>可依你對作業系統的需求選擇 </a:t>
            </a:r>
            <a:r>
              <a:rPr lang="en-US" dirty="0">
                <a:solidFill>
                  <a:schemeClr val="bg2">
                    <a:lumMod val="50000"/>
                  </a:schemeClr>
                </a:solidFill>
              </a:rPr>
              <a:t>SQL Server</a:t>
            </a:r>
          </a:p>
        </p:txBody>
      </p:sp>
      <p:sp>
        <p:nvSpPr>
          <p:cNvPr id="163" name="Rectangle 162"/>
          <p:cNvSpPr/>
          <p:nvPr/>
        </p:nvSpPr>
        <p:spPr bwMode="auto">
          <a:xfrm>
            <a:off x="321001" y="2032645"/>
            <a:ext cx="2772758" cy="2155265"/>
          </a:xfrm>
          <a:prstGeom prst="rect">
            <a:avLst/>
          </a:prstGeom>
          <a:solidFill>
            <a:srgbClr val="FFC000"/>
          </a:solidFill>
          <a:ln w="6350" cap="flat" cmpd="sng" algn="ctr">
            <a:solidFill>
              <a:schemeClr val="accent5">
                <a:lumMod val="60000"/>
                <a:lumOff val="40000"/>
              </a:schemeClr>
            </a:solidFill>
            <a:prstDash val="solid"/>
            <a:headEnd type="none" w="med" len="med"/>
            <a:tailEnd type="none" w="med" len="med"/>
          </a:ln>
          <a:effectLst/>
        </p:spPr>
        <p:txBody>
          <a:bodyPr rot="0" spcFirstLastPara="0" vert="horz" wrap="square" lIns="102856" tIns="205711" rIns="68570" bIns="102856"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641">
              <a:defRPr/>
            </a:pPr>
            <a:endParaRPr lang="en-US" sz="1050" kern="0">
              <a:solidFill>
                <a:prstClr val="white"/>
              </a:solidFill>
              <a:latin typeface="Calibri" panose="020F0502020204030204"/>
            </a:endParaRPr>
          </a:p>
        </p:txBody>
      </p:sp>
      <p:sp>
        <p:nvSpPr>
          <p:cNvPr id="164" name="Rectangle 163"/>
          <p:cNvSpPr/>
          <p:nvPr/>
        </p:nvSpPr>
        <p:spPr bwMode="auto">
          <a:xfrm>
            <a:off x="3186083" y="2032645"/>
            <a:ext cx="2772758" cy="2155265"/>
          </a:xfrm>
          <a:prstGeom prst="rect">
            <a:avLst/>
          </a:prstGeom>
          <a:solidFill>
            <a:srgbClr val="FFC000"/>
          </a:solidFill>
          <a:ln w="6350" cap="flat" cmpd="sng" algn="ctr">
            <a:noFill/>
            <a:prstDash val="solid"/>
            <a:headEnd type="none" w="med" len="med"/>
            <a:tailEnd type="none" w="med" len="med"/>
          </a:ln>
          <a:effectLst/>
        </p:spPr>
        <p:txBody>
          <a:bodyPr rot="0" spcFirstLastPara="0" vert="horz" wrap="square" lIns="102856" tIns="205711" rIns="68570" bIns="102856"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641">
              <a:defRPr/>
            </a:pPr>
            <a:endParaRPr lang="en-US" sz="1050" kern="0">
              <a:solidFill>
                <a:prstClr val="white"/>
              </a:solidFill>
              <a:latin typeface="Calibri" panose="020F0502020204030204"/>
            </a:endParaRPr>
          </a:p>
        </p:txBody>
      </p:sp>
      <p:sp>
        <p:nvSpPr>
          <p:cNvPr id="168" name="Rectangle 167"/>
          <p:cNvSpPr/>
          <p:nvPr/>
        </p:nvSpPr>
        <p:spPr bwMode="auto">
          <a:xfrm>
            <a:off x="6051165" y="2032645"/>
            <a:ext cx="2772758" cy="2155265"/>
          </a:xfrm>
          <a:prstGeom prst="rect">
            <a:avLst/>
          </a:prstGeom>
          <a:solidFill>
            <a:srgbClr val="FFC000"/>
          </a:solidFill>
          <a:ln w="6350" cap="flat" cmpd="sng" algn="ctr">
            <a:noFill/>
            <a:prstDash val="solid"/>
            <a:headEnd type="none" w="med" len="med"/>
            <a:tailEnd type="none" w="med" len="med"/>
          </a:ln>
          <a:effectLst/>
        </p:spPr>
        <p:txBody>
          <a:bodyPr rot="0" spcFirstLastPara="0" vert="horz" wrap="square" lIns="102856" tIns="205711" rIns="68570" bIns="102856"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641">
              <a:defRPr/>
            </a:pPr>
            <a:endParaRPr lang="en-US" sz="1050" kern="0">
              <a:solidFill>
                <a:prstClr val="white"/>
              </a:solidFill>
              <a:latin typeface="Calibri" panose="020F0502020204030204"/>
            </a:endParaRPr>
          </a:p>
        </p:txBody>
      </p:sp>
      <p:sp>
        <p:nvSpPr>
          <p:cNvPr id="169" name="Freeform 130"/>
          <p:cNvSpPr>
            <a:spLocks noChangeAspect="1" noEditPoints="1"/>
          </p:cNvSpPr>
          <p:nvPr/>
        </p:nvSpPr>
        <p:spPr bwMode="black">
          <a:xfrm>
            <a:off x="3867584" y="2365467"/>
            <a:ext cx="1409754" cy="140402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2050"/>
          </a:solidFill>
          <a:ln>
            <a:noFill/>
          </a:ln>
          <a:extLst/>
        </p:spPr>
        <p:txBody>
          <a:bodyPr vert="horz" wrap="square" lIns="65910" tIns="32955" rIns="65910" bIns="32955" numCol="1" anchor="t" anchorCtr="0" compatLnSpc="1">
            <a:prstTxWarp prst="textNoShape">
              <a:avLst/>
            </a:prstTxWarp>
          </a:bodyPr>
          <a:lstStyle/>
          <a:p>
            <a:pPr defTabSz="672266">
              <a:defRPr/>
            </a:pPr>
            <a:endParaRPr lang="en-US" sz="1298" kern="0">
              <a:solidFill>
                <a:srgbClr val="FFFFFF"/>
              </a:solidFill>
              <a:latin typeface="Calibri" panose="020F0502020204030204"/>
            </a:endParaRPr>
          </a:p>
        </p:txBody>
      </p:sp>
      <p:grpSp>
        <p:nvGrpSpPr>
          <p:cNvPr id="170" name="Group 169"/>
          <p:cNvGrpSpPr/>
          <p:nvPr/>
        </p:nvGrpSpPr>
        <p:grpSpPr>
          <a:xfrm>
            <a:off x="1012462" y="2238840"/>
            <a:ext cx="1389834" cy="1657283"/>
            <a:chOff x="1897166" y="403225"/>
            <a:chExt cx="5787203" cy="6900842"/>
          </a:xfrm>
        </p:grpSpPr>
        <p:sp>
          <p:nvSpPr>
            <p:cNvPr id="172" name="Freeform 5"/>
            <p:cNvSpPr>
              <a:spLocks/>
            </p:cNvSpPr>
            <p:nvPr/>
          </p:nvSpPr>
          <p:spPr bwMode="auto">
            <a:xfrm>
              <a:off x="2871643" y="1755551"/>
              <a:ext cx="3858136" cy="5130885"/>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77" name="Freeform 6"/>
            <p:cNvSpPr>
              <a:spLocks/>
            </p:cNvSpPr>
            <p:nvPr/>
          </p:nvSpPr>
          <p:spPr bwMode="auto">
            <a:xfrm>
              <a:off x="3826233" y="403225"/>
              <a:ext cx="2127941" cy="2704653"/>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solidFill>
              <a:srgbClr val="002050"/>
            </a:solidFill>
            <a:ln>
              <a:noFill/>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78" name="Freeform 7"/>
            <p:cNvSpPr>
              <a:spLocks/>
            </p:cNvSpPr>
            <p:nvPr/>
          </p:nvSpPr>
          <p:spPr bwMode="auto">
            <a:xfrm>
              <a:off x="4601838" y="5812530"/>
              <a:ext cx="1829632" cy="1272778"/>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solidFill>
              <a:srgbClr val="002050"/>
            </a:solidFill>
            <a:ln>
              <a:noFill/>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79" name="Freeform 8"/>
            <p:cNvSpPr>
              <a:spLocks/>
            </p:cNvSpPr>
            <p:nvPr/>
          </p:nvSpPr>
          <p:spPr bwMode="auto">
            <a:xfrm>
              <a:off x="2971079" y="5812530"/>
              <a:ext cx="1710308" cy="1272778"/>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solidFill>
              <a:srgbClr val="002050"/>
            </a:solidFill>
            <a:ln>
              <a:noFill/>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0" name="Freeform 9"/>
            <p:cNvSpPr>
              <a:spLocks/>
            </p:cNvSpPr>
            <p:nvPr/>
          </p:nvSpPr>
          <p:spPr bwMode="auto">
            <a:xfrm>
              <a:off x="3229614" y="2272617"/>
              <a:ext cx="2943320" cy="4375173"/>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1" name="Freeform 10"/>
            <p:cNvSpPr>
              <a:spLocks/>
            </p:cNvSpPr>
            <p:nvPr/>
          </p:nvSpPr>
          <p:spPr bwMode="auto">
            <a:xfrm>
              <a:off x="1897166" y="5116481"/>
              <a:ext cx="2247264" cy="2167699"/>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solidFill>
              <a:schemeClr val="accent2"/>
            </a:solidFill>
            <a:ln w="14288" cap="rnd">
              <a:solidFill>
                <a:srgbClr val="002050"/>
              </a:solidFill>
              <a:prstDash val="solid"/>
              <a:round/>
              <a:headEnd/>
              <a:tailEnd/>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2" name="Freeform 11"/>
            <p:cNvSpPr>
              <a:spLocks/>
            </p:cNvSpPr>
            <p:nvPr/>
          </p:nvSpPr>
          <p:spPr bwMode="auto">
            <a:xfrm>
              <a:off x="5675752" y="5235803"/>
              <a:ext cx="2008617" cy="2068264"/>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solidFill>
              <a:schemeClr val="accent2"/>
            </a:solidFill>
            <a:ln w="14288" cap="rnd">
              <a:solidFill>
                <a:srgbClr val="002050"/>
              </a:solidFill>
              <a:prstDash val="solid"/>
              <a:round/>
              <a:headEnd/>
              <a:tailEnd/>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3" name="Freeform 12"/>
            <p:cNvSpPr>
              <a:spLocks/>
            </p:cNvSpPr>
            <p:nvPr/>
          </p:nvSpPr>
          <p:spPr bwMode="auto">
            <a:xfrm>
              <a:off x="3965444" y="1437357"/>
              <a:ext cx="497183" cy="775599"/>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4" name="Freeform 13"/>
            <p:cNvSpPr>
              <a:spLocks/>
            </p:cNvSpPr>
            <p:nvPr/>
          </p:nvSpPr>
          <p:spPr bwMode="auto">
            <a:xfrm>
              <a:off x="4721162" y="1377695"/>
              <a:ext cx="656281" cy="815373"/>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5" name="Freeform 14"/>
            <p:cNvSpPr>
              <a:spLocks/>
            </p:cNvSpPr>
            <p:nvPr/>
          </p:nvSpPr>
          <p:spPr bwMode="auto">
            <a:xfrm>
              <a:off x="4243867" y="1735664"/>
              <a:ext cx="715943" cy="536953"/>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solidFill>
              <a:srgbClr val="002050"/>
            </a:solidFill>
            <a:ln>
              <a:noFill/>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6" name="Freeform 15"/>
            <p:cNvSpPr>
              <a:spLocks/>
            </p:cNvSpPr>
            <p:nvPr/>
          </p:nvSpPr>
          <p:spPr bwMode="auto">
            <a:xfrm>
              <a:off x="5675752" y="2749909"/>
              <a:ext cx="1451773" cy="2804088"/>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7" name="Freeform 16"/>
            <p:cNvSpPr>
              <a:spLocks/>
            </p:cNvSpPr>
            <p:nvPr/>
          </p:nvSpPr>
          <p:spPr bwMode="auto">
            <a:xfrm>
              <a:off x="5675751" y="5215917"/>
              <a:ext cx="2008618" cy="2068264"/>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8" name="Freeform 17"/>
            <p:cNvSpPr>
              <a:spLocks/>
            </p:cNvSpPr>
            <p:nvPr/>
          </p:nvSpPr>
          <p:spPr bwMode="auto">
            <a:xfrm>
              <a:off x="5934287" y="3605056"/>
              <a:ext cx="656281" cy="1869392"/>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89" name="Freeform 18"/>
            <p:cNvSpPr>
              <a:spLocks/>
            </p:cNvSpPr>
            <p:nvPr/>
          </p:nvSpPr>
          <p:spPr bwMode="auto">
            <a:xfrm>
              <a:off x="6153047" y="4997157"/>
              <a:ext cx="835266" cy="696051"/>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solidFill>
              <a:srgbClr val="002050"/>
            </a:solidFill>
            <a:ln>
              <a:noFill/>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0" name="Freeform 19"/>
            <p:cNvSpPr>
              <a:spLocks/>
            </p:cNvSpPr>
            <p:nvPr/>
          </p:nvSpPr>
          <p:spPr bwMode="auto">
            <a:xfrm>
              <a:off x="6192822" y="4977270"/>
              <a:ext cx="596619" cy="198872"/>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1" name="Freeform 20"/>
            <p:cNvSpPr>
              <a:spLocks/>
            </p:cNvSpPr>
            <p:nvPr/>
          </p:nvSpPr>
          <p:spPr bwMode="auto">
            <a:xfrm>
              <a:off x="2712544" y="3346523"/>
              <a:ext cx="1213125" cy="2644991"/>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2" name="Freeform 21"/>
            <p:cNvSpPr>
              <a:spLocks/>
            </p:cNvSpPr>
            <p:nvPr/>
          </p:nvSpPr>
          <p:spPr bwMode="auto">
            <a:xfrm>
              <a:off x="2692657" y="2869232"/>
              <a:ext cx="1411998" cy="3321154"/>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solidFill>
              <a:srgbClr val="002050"/>
            </a:solidFill>
            <a:ln>
              <a:noFill/>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3" name="Freeform 22"/>
            <p:cNvSpPr>
              <a:spLocks/>
            </p:cNvSpPr>
            <p:nvPr/>
          </p:nvSpPr>
          <p:spPr bwMode="auto">
            <a:xfrm>
              <a:off x="1917052" y="5076705"/>
              <a:ext cx="2227378" cy="2187587"/>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4" name="Freeform 23"/>
            <p:cNvSpPr>
              <a:spLocks/>
            </p:cNvSpPr>
            <p:nvPr/>
          </p:nvSpPr>
          <p:spPr bwMode="auto">
            <a:xfrm>
              <a:off x="4880259" y="1616341"/>
              <a:ext cx="377858" cy="457404"/>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solidFill>
              <a:srgbClr val="002050"/>
            </a:solidFill>
            <a:ln>
              <a:noFill/>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5" name="Freeform 24"/>
            <p:cNvSpPr>
              <a:spLocks/>
            </p:cNvSpPr>
            <p:nvPr/>
          </p:nvSpPr>
          <p:spPr bwMode="auto">
            <a:xfrm>
              <a:off x="5059246" y="1676003"/>
              <a:ext cx="139211" cy="178984"/>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solidFill>
              <a:srgbClr val="FEF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6" name="Freeform 25"/>
            <p:cNvSpPr>
              <a:spLocks/>
            </p:cNvSpPr>
            <p:nvPr/>
          </p:nvSpPr>
          <p:spPr bwMode="auto">
            <a:xfrm>
              <a:off x="4064881" y="1636228"/>
              <a:ext cx="278422" cy="437517"/>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solidFill>
              <a:srgbClr val="002050"/>
            </a:solidFill>
            <a:ln>
              <a:noFill/>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7" name="Freeform 26"/>
            <p:cNvSpPr>
              <a:spLocks/>
            </p:cNvSpPr>
            <p:nvPr/>
          </p:nvSpPr>
          <p:spPr bwMode="auto">
            <a:xfrm>
              <a:off x="4184205" y="1695890"/>
              <a:ext cx="119324" cy="178984"/>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8" name="Freeform 27"/>
            <p:cNvSpPr>
              <a:spLocks/>
            </p:cNvSpPr>
            <p:nvPr/>
          </p:nvSpPr>
          <p:spPr bwMode="auto">
            <a:xfrm>
              <a:off x="5099021" y="1238485"/>
              <a:ext cx="278422" cy="238646"/>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199" name="Freeform 28"/>
            <p:cNvSpPr>
              <a:spLocks/>
            </p:cNvSpPr>
            <p:nvPr/>
          </p:nvSpPr>
          <p:spPr bwMode="auto">
            <a:xfrm>
              <a:off x="4164317" y="1278260"/>
              <a:ext cx="258535" cy="218759"/>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200" name="Freeform 29"/>
            <p:cNvSpPr>
              <a:spLocks/>
            </p:cNvSpPr>
            <p:nvPr/>
          </p:nvSpPr>
          <p:spPr bwMode="auto">
            <a:xfrm>
              <a:off x="3945557" y="1854987"/>
              <a:ext cx="1411998" cy="735825"/>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solidFill>
              <a:srgbClr val="002050"/>
            </a:solidFill>
            <a:ln w="1588" cap="flat">
              <a:solidFill>
                <a:srgbClr val="002050"/>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201" name="Freeform 30"/>
            <p:cNvSpPr>
              <a:spLocks/>
            </p:cNvSpPr>
            <p:nvPr/>
          </p:nvSpPr>
          <p:spPr bwMode="auto">
            <a:xfrm>
              <a:off x="3945557" y="2232843"/>
              <a:ext cx="1431886" cy="656276"/>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solidFill>
              <a:srgbClr val="002050"/>
            </a:solidFill>
            <a:ln w="6350" cap="rnd">
              <a:solidFill>
                <a:srgbClr val="002050"/>
              </a:solidFill>
              <a:prstDash val="solid"/>
              <a:round/>
              <a:headEnd/>
              <a:tailEnd/>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202" name="Freeform 31"/>
            <p:cNvSpPr>
              <a:spLocks/>
            </p:cNvSpPr>
            <p:nvPr/>
          </p:nvSpPr>
          <p:spPr bwMode="auto">
            <a:xfrm>
              <a:off x="3965444" y="2153294"/>
              <a:ext cx="1411998" cy="715937"/>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203" name="Freeform 32"/>
            <p:cNvSpPr>
              <a:spLocks/>
            </p:cNvSpPr>
            <p:nvPr/>
          </p:nvSpPr>
          <p:spPr bwMode="auto">
            <a:xfrm>
              <a:off x="4005218" y="2093634"/>
              <a:ext cx="1233012" cy="536952"/>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solidFill>
              <a:schemeClr val="accent2"/>
            </a:solidFill>
            <a:ln w="6350" cap="rnd">
              <a:solidFill>
                <a:srgbClr val="002050"/>
              </a:solidFill>
              <a:prstDash val="solid"/>
              <a:round/>
              <a:headEnd/>
              <a:tailEnd/>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204" name="Freeform 33"/>
            <p:cNvSpPr>
              <a:spLocks/>
            </p:cNvSpPr>
            <p:nvPr/>
          </p:nvSpPr>
          <p:spPr bwMode="auto">
            <a:xfrm>
              <a:off x="3945557" y="1894761"/>
              <a:ext cx="1411998" cy="715937"/>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sp>
          <p:nvSpPr>
            <p:cNvPr id="205" name="Freeform 34"/>
            <p:cNvSpPr>
              <a:spLocks noEditPoints="1"/>
            </p:cNvSpPr>
            <p:nvPr/>
          </p:nvSpPr>
          <p:spPr bwMode="auto">
            <a:xfrm>
              <a:off x="4323416" y="1974310"/>
              <a:ext cx="457408" cy="79549"/>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solidFill>
              <a:srgbClr val="002050"/>
            </a:solidFill>
            <a:ln>
              <a:noFill/>
            </a:ln>
          </p:spPr>
          <p:txBody>
            <a:bodyPr vert="horz" wrap="square" lIns="67232" tIns="33616" rIns="67232" bIns="33616" numCol="1" anchor="t" anchorCtr="0" compatLnSpc="1">
              <a:prstTxWarp prst="textNoShape">
                <a:avLst/>
              </a:prstTxWarp>
            </a:bodyPr>
            <a:lstStyle/>
            <a:p>
              <a:pPr defTabSz="685800">
                <a:defRPr/>
              </a:pPr>
              <a:endParaRPr lang="en-US" sz="1324" kern="0">
                <a:solidFill>
                  <a:sysClr val="windowText" lastClr="000000"/>
                </a:solidFill>
                <a:latin typeface="Calibri" panose="020F0502020204030204"/>
              </a:endParaRPr>
            </a:p>
          </p:txBody>
        </p:sp>
      </p:grpSp>
      <p:grpSp>
        <p:nvGrpSpPr>
          <p:cNvPr id="31" name="Group 30"/>
          <p:cNvGrpSpPr/>
          <p:nvPr/>
        </p:nvGrpSpPr>
        <p:grpSpPr>
          <a:xfrm>
            <a:off x="6232616" y="2385140"/>
            <a:ext cx="2409855" cy="1339677"/>
            <a:chOff x="8115021" y="2547131"/>
            <a:chExt cx="3213140" cy="1786236"/>
          </a:xfrm>
        </p:grpSpPr>
        <p:sp>
          <p:nvSpPr>
            <p:cNvPr id="56" name="Oval 55"/>
            <p:cNvSpPr/>
            <p:nvPr/>
          </p:nvSpPr>
          <p:spPr bwMode="auto">
            <a:xfrm>
              <a:off x="9236891" y="3816713"/>
              <a:ext cx="154756" cy="14772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5" name="Freeform: Shape 54"/>
            <p:cNvSpPr/>
            <p:nvPr/>
          </p:nvSpPr>
          <p:spPr bwMode="auto">
            <a:xfrm>
              <a:off x="8722178" y="4009119"/>
              <a:ext cx="808181" cy="293233"/>
            </a:xfrm>
            <a:custGeom>
              <a:avLst/>
              <a:gdLst>
                <a:gd name="connsiteX0" fmla="*/ 439773 w 734710"/>
                <a:gd name="connsiteY0" fmla="*/ 0 h 290330"/>
                <a:gd name="connsiteX1" fmla="*/ 734710 w 734710"/>
                <a:gd name="connsiteY1" fmla="*/ 290330 h 290330"/>
                <a:gd name="connsiteX2" fmla="*/ 660976 w 734710"/>
                <a:gd name="connsiteY2" fmla="*/ 290330 h 290330"/>
                <a:gd name="connsiteX3" fmla="*/ 0 w 734710"/>
                <a:gd name="connsiteY3" fmla="*/ 31672 h 290330"/>
                <a:gd name="connsiteX4" fmla="*/ 126401 w 734710"/>
                <a:gd name="connsiteY4" fmla="*/ 34312 h 290330"/>
                <a:gd name="connsiteX5" fmla="*/ 223836 w 734710"/>
                <a:gd name="connsiteY5" fmla="*/ 31672 h 290330"/>
                <a:gd name="connsiteX6" fmla="*/ 439773 w 734710"/>
                <a:gd name="connsiteY6" fmla="*/ 0 h 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710" h="290330">
                  <a:moveTo>
                    <a:pt x="439773" y="0"/>
                  </a:moveTo>
                  <a:cubicBezTo>
                    <a:pt x="487173" y="110853"/>
                    <a:pt x="574075" y="213788"/>
                    <a:pt x="734710" y="290330"/>
                  </a:cubicBezTo>
                  <a:cubicBezTo>
                    <a:pt x="711010" y="290330"/>
                    <a:pt x="684676" y="290330"/>
                    <a:pt x="660976" y="290330"/>
                  </a:cubicBezTo>
                  <a:cubicBezTo>
                    <a:pt x="326538" y="287690"/>
                    <a:pt x="147469" y="176837"/>
                    <a:pt x="0" y="31672"/>
                  </a:cubicBezTo>
                  <a:cubicBezTo>
                    <a:pt x="44767" y="34312"/>
                    <a:pt x="86901" y="34312"/>
                    <a:pt x="126401" y="34312"/>
                  </a:cubicBezTo>
                  <a:cubicBezTo>
                    <a:pt x="160636" y="34312"/>
                    <a:pt x="194869" y="34312"/>
                    <a:pt x="223836" y="31672"/>
                  </a:cubicBezTo>
                  <a:cubicBezTo>
                    <a:pt x="308104" y="26393"/>
                    <a:pt x="379205" y="15836"/>
                    <a:pt x="4397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3" name="Freeform: Shape 52"/>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2" name="Freeform: Shape 51"/>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1" name="Freeform: Shape 50"/>
            <p:cNvSpPr/>
            <p:nvPr/>
          </p:nvSpPr>
          <p:spPr bwMode="auto">
            <a:xfrm>
              <a:off x="9373308"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0" name="Freeform: Shape 49"/>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9" name="Freeform: Shape 48"/>
            <p:cNvSpPr/>
            <p:nvPr/>
          </p:nvSpPr>
          <p:spPr bwMode="auto">
            <a:xfrm>
              <a:off x="8505289"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8" name="Freeform: Shape 47"/>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7" name="Freeform: Shape 46"/>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6" name="Freeform: Shape 45"/>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 name="Freeform: Shape 44"/>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4" name="Freeform: Shape 43"/>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3" name="Freeform: Shape 42"/>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3" name="Freeform 21"/>
            <p:cNvSpPr>
              <a:spLocks/>
            </p:cNvSpPr>
            <p:nvPr/>
          </p:nvSpPr>
          <p:spPr bwMode="auto">
            <a:xfrm>
              <a:off x="8115021" y="3536275"/>
              <a:ext cx="3206838" cy="134591"/>
            </a:xfrm>
            <a:custGeom>
              <a:avLst/>
              <a:gdLst>
                <a:gd name="T0" fmla="*/ 0 w 1139"/>
                <a:gd name="T1" fmla="*/ 47 h 55"/>
                <a:gd name="T2" fmla="*/ 536 w 1139"/>
                <a:gd name="T3" fmla="*/ 47 h 55"/>
                <a:gd name="T4" fmla="*/ 602 w 1139"/>
                <a:gd name="T5" fmla="*/ 47 h 55"/>
                <a:gd name="T6" fmla="*/ 1139 w 1139"/>
                <a:gd name="T7" fmla="*/ 47 h 55"/>
                <a:gd name="T8" fmla="*/ 1069 w 1139"/>
                <a:gd name="T9" fmla="*/ 0 h 55"/>
                <a:gd name="T10" fmla="*/ 888 w 1139"/>
                <a:gd name="T11" fmla="*/ 11 h 55"/>
                <a:gd name="T12" fmla="*/ 667 w 1139"/>
                <a:gd name="T13" fmla="*/ 4 h 55"/>
                <a:gd name="T14" fmla="*/ 472 w 1139"/>
                <a:gd name="T15" fmla="*/ 4 h 55"/>
                <a:gd name="T16" fmla="*/ 251 w 1139"/>
                <a:gd name="T17" fmla="*/ 11 h 55"/>
                <a:gd name="T18" fmla="*/ 69 w 1139"/>
                <a:gd name="T19" fmla="*/ 0 h 55"/>
                <a:gd name="T20" fmla="*/ 0 w 1139"/>
                <a:gd name="T21" fmla="*/ 47 h 55"/>
                <a:gd name="connsiteX0" fmla="*/ 0 w 10000"/>
                <a:gd name="connsiteY0" fmla="*/ 8545 h 8545"/>
                <a:gd name="connsiteX1" fmla="*/ 4706 w 10000"/>
                <a:gd name="connsiteY1" fmla="*/ 8545 h 8545"/>
                <a:gd name="connsiteX2" fmla="*/ 10000 w 10000"/>
                <a:gd name="connsiteY2" fmla="*/ 8545 h 8545"/>
                <a:gd name="connsiteX3" fmla="*/ 9385 w 10000"/>
                <a:gd name="connsiteY3" fmla="*/ 0 h 8545"/>
                <a:gd name="connsiteX4" fmla="*/ 7796 w 10000"/>
                <a:gd name="connsiteY4" fmla="*/ 2000 h 8545"/>
                <a:gd name="connsiteX5" fmla="*/ 5856 w 10000"/>
                <a:gd name="connsiteY5" fmla="*/ 727 h 8545"/>
                <a:gd name="connsiteX6" fmla="*/ 4144 w 10000"/>
                <a:gd name="connsiteY6" fmla="*/ 727 h 8545"/>
                <a:gd name="connsiteX7" fmla="*/ 2204 w 10000"/>
                <a:gd name="connsiteY7" fmla="*/ 2000 h 8545"/>
                <a:gd name="connsiteX8" fmla="*/ 606 w 10000"/>
                <a:gd name="connsiteY8" fmla="*/ 0 h 8545"/>
                <a:gd name="connsiteX9" fmla="*/ 0 w 10000"/>
                <a:gd name="connsiteY9" fmla="*/ 8545 h 8545"/>
                <a:gd name="connsiteX0" fmla="*/ 0 w 10000"/>
                <a:gd name="connsiteY0" fmla="*/ 10000 h 10000"/>
                <a:gd name="connsiteX1" fmla="*/ 10000 w 10000"/>
                <a:gd name="connsiteY1" fmla="*/ 10000 h 10000"/>
                <a:gd name="connsiteX2" fmla="*/ 9385 w 10000"/>
                <a:gd name="connsiteY2" fmla="*/ 0 h 10000"/>
                <a:gd name="connsiteX3" fmla="*/ 7796 w 10000"/>
                <a:gd name="connsiteY3" fmla="*/ 2341 h 10000"/>
                <a:gd name="connsiteX4" fmla="*/ 5856 w 10000"/>
                <a:gd name="connsiteY4" fmla="*/ 851 h 10000"/>
                <a:gd name="connsiteX5" fmla="*/ 4144 w 10000"/>
                <a:gd name="connsiteY5" fmla="*/ 851 h 10000"/>
                <a:gd name="connsiteX6" fmla="*/ 2204 w 10000"/>
                <a:gd name="connsiteY6" fmla="*/ 2341 h 10000"/>
                <a:gd name="connsiteX7" fmla="*/ 606 w 10000"/>
                <a:gd name="connsiteY7" fmla="*/ 0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10000" y="10000"/>
                  </a:lnTo>
                  <a:cubicBezTo>
                    <a:pt x="9781" y="8724"/>
                    <a:pt x="9306" y="7022"/>
                    <a:pt x="9385" y="0"/>
                  </a:cubicBezTo>
                  <a:cubicBezTo>
                    <a:pt x="8990" y="11065"/>
                    <a:pt x="8033" y="7872"/>
                    <a:pt x="7796" y="2341"/>
                  </a:cubicBezTo>
                  <a:cubicBezTo>
                    <a:pt x="7524" y="11703"/>
                    <a:pt x="5961" y="8298"/>
                    <a:pt x="5856" y="851"/>
                  </a:cubicBezTo>
                  <a:cubicBezTo>
                    <a:pt x="5522" y="10426"/>
                    <a:pt x="4478" y="10426"/>
                    <a:pt x="4144" y="851"/>
                  </a:cubicBezTo>
                  <a:cubicBezTo>
                    <a:pt x="4030" y="8298"/>
                    <a:pt x="2467" y="11703"/>
                    <a:pt x="2204" y="2341"/>
                  </a:cubicBezTo>
                  <a:cubicBezTo>
                    <a:pt x="1958" y="7872"/>
                    <a:pt x="1010" y="11065"/>
                    <a:pt x="606" y="0"/>
                  </a:cubicBezTo>
                  <a:cubicBezTo>
                    <a:pt x="685" y="7022"/>
                    <a:pt x="219" y="8724"/>
                    <a:pt x="0" y="1000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grpSp>
        <p:nvGrpSpPr>
          <p:cNvPr id="59" name="Group 58"/>
          <p:cNvGrpSpPr/>
          <p:nvPr/>
        </p:nvGrpSpPr>
        <p:grpSpPr>
          <a:xfrm>
            <a:off x="4010384" y="4450414"/>
            <a:ext cx="1152526" cy="536972"/>
            <a:chOff x="4986337" y="5373688"/>
            <a:chExt cx="1536701" cy="715962"/>
          </a:xfrm>
        </p:grpSpPr>
        <p:grpSp>
          <p:nvGrpSpPr>
            <p:cNvPr id="42" name="Group 41"/>
            <p:cNvGrpSpPr/>
            <p:nvPr/>
          </p:nvGrpSpPr>
          <p:grpSpPr>
            <a:xfrm>
              <a:off x="5251450" y="5762625"/>
              <a:ext cx="1271588" cy="327025"/>
              <a:chOff x="5251450" y="5762625"/>
              <a:chExt cx="1271588" cy="327025"/>
            </a:xfrm>
            <a:solidFill>
              <a:schemeClr val="bg1"/>
            </a:solidFill>
          </p:grpSpPr>
          <p:sp>
            <p:nvSpPr>
              <p:cNvPr id="34" name="Freeform 28"/>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35" name="Freeform 29"/>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36" name="Freeform 30"/>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37" name="Freeform 31"/>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38" name="Freeform 32"/>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39" name="Freeform 33"/>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grpSp>
          <p:nvGrpSpPr>
            <p:cNvPr id="58" name="Group 57"/>
            <p:cNvGrpSpPr/>
            <p:nvPr/>
          </p:nvGrpSpPr>
          <p:grpSpPr>
            <a:xfrm>
              <a:off x="4986337" y="5373688"/>
              <a:ext cx="881063" cy="452438"/>
              <a:chOff x="4986337" y="5373688"/>
              <a:chExt cx="881063" cy="452438"/>
            </a:xfrm>
            <a:solidFill>
              <a:schemeClr val="bg1"/>
            </a:solidFill>
          </p:grpSpPr>
          <p:sp>
            <p:nvSpPr>
              <p:cNvPr id="40" name="Freeform 34"/>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41" name="Freeform 35"/>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grpSp>
      <p:grpSp>
        <p:nvGrpSpPr>
          <p:cNvPr id="70" name="Group 69"/>
          <p:cNvGrpSpPr/>
          <p:nvPr/>
        </p:nvGrpSpPr>
        <p:grpSpPr>
          <a:xfrm>
            <a:off x="5596162" y="4607042"/>
            <a:ext cx="1388269" cy="313134"/>
            <a:chOff x="2643188" y="6081713"/>
            <a:chExt cx="1851025" cy="417512"/>
          </a:xfrm>
        </p:grpSpPr>
        <p:sp>
          <p:nvSpPr>
            <p:cNvPr id="61" name="AutoShape 37"/>
            <p:cNvSpPr>
              <a:spLocks noChangeAspect="1" noChangeArrowheads="1" noTextEdit="1"/>
            </p:cNvSpPr>
            <p:nvPr/>
          </p:nvSpPr>
          <p:spPr bwMode="auto">
            <a:xfrm>
              <a:off x="2643188" y="6081713"/>
              <a:ext cx="18510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2" name="Oval 39"/>
            <p:cNvSpPr>
              <a:spLocks noChangeArrowheads="1"/>
            </p:cNvSpPr>
            <p:nvPr/>
          </p:nvSpPr>
          <p:spPr bwMode="auto">
            <a:xfrm>
              <a:off x="4271963" y="6081713"/>
              <a:ext cx="222250" cy="222250"/>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3" name="Freeform 40"/>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4" name="Freeform 41"/>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5" name="Freeform 42"/>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6" name="Freeform 43"/>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7" name="Freeform 44"/>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8" name="Freeform 45"/>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69" name="Freeform 46"/>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grpSp>
        <p:nvGrpSpPr>
          <p:cNvPr id="162" name="Group 161"/>
          <p:cNvGrpSpPr/>
          <p:nvPr/>
        </p:nvGrpSpPr>
        <p:grpSpPr>
          <a:xfrm>
            <a:off x="2160492" y="4540887"/>
            <a:ext cx="1416639" cy="455690"/>
            <a:chOff x="2880656" y="5494318"/>
            <a:chExt cx="1888852" cy="607587"/>
          </a:xfrm>
        </p:grpSpPr>
        <p:grpSp>
          <p:nvGrpSpPr>
            <p:cNvPr id="161" name="Group 160"/>
            <p:cNvGrpSpPr/>
            <p:nvPr/>
          </p:nvGrpSpPr>
          <p:grpSpPr>
            <a:xfrm>
              <a:off x="2880656" y="5494318"/>
              <a:ext cx="621131" cy="607587"/>
              <a:chOff x="2880656" y="5494318"/>
              <a:chExt cx="621131" cy="607587"/>
            </a:xfrm>
          </p:grpSpPr>
          <p:sp>
            <p:nvSpPr>
              <p:cNvPr id="137" name="Freeform 53"/>
              <p:cNvSpPr>
                <a:spLocks noEditPoints="1"/>
              </p:cNvSpPr>
              <p:nvPr/>
            </p:nvSpPr>
            <p:spPr bwMode="auto">
              <a:xfrm>
                <a:off x="2880656" y="5498401"/>
                <a:ext cx="605858" cy="603504"/>
              </a:xfrm>
              <a:prstGeom prst="ellipse">
                <a:avLst/>
              </a:pr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nvGrpSpPr>
              <p:cNvPr id="91" name="Group 90"/>
              <p:cNvGrpSpPr/>
              <p:nvPr/>
            </p:nvGrpSpPr>
            <p:grpSpPr>
              <a:xfrm>
                <a:off x="2880656" y="5494318"/>
                <a:ext cx="621131" cy="549854"/>
                <a:chOff x="2664209" y="5494318"/>
                <a:chExt cx="621131" cy="549854"/>
              </a:xfrm>
              <a:solidFill>
                <a:schemeClr val="accent2"/>
              </a:solidFill>
            </p:grpSpPr>
            <p:sp>
              <p:nvSpPr>
                <p:cNvPr id="75" name="Freeform 50"/>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6" name="Freeform 51"/>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7" name="Freeform 52"/>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8" name="Freeform 53"/>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79" name="Freeform 54"/>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0" name="Freeform 55"/>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grpSp>
        <p:grpSp>
          <p:nvGrpSpPr>
            <p:cNvPr id="92" name="Group 91"/>
            <p:cNvGrpSpPr/>
            <p:nvPr/>
          </p:nvGrpSpPr>
          <p:grpSpPr>
            <a:xfrm>
              <a:off x="3639252" y="5657238"/>
              <a:ext cx="1130256" cy="313112"/>
              <a:chOff x="3422805" y="5657238"/>
              <a:chExt cx="1130256" cy="313112"/>
            </a:xfrm>
            <a:solidFill>
              <a:schemeClr val="bg1"/>
            </a:solidFill>
          </p:grpSpPr>
          <p:sp>
            <p:nvSpPr>
              <p:cNvPr id="81" name="Freeform 56"/>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2" name="Freeform 57"/>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3" name="Freeform 58"/>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4" name="Freeform 59"/>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5" name="Freeform 60"/>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6" name="Freeform 61"/>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8" name="Freeform 62"/>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89" name="Freeform 63"/>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grpSp>
    </p:spTree>
    <p:extLst>
      <p:ext uri="{BB962C8B-B14F-4D97-AF65-F5344CB8AC3E}">
        <p14:creationId xmlns:p14="http://schemas.microsoft.com/office/powerpoint/2010/main" val="3267474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06965-6F1C-4892-8545-D792BD635C5A}"/>
              </a:ext>
            </a:extLst>
          </p:cNvPr>
          <p:cNvSpPr>
            <a:spLocks noGrp="1"/>
          </p:cNvSpPr>
          <p:nvPr>
            <p:ph type="title" idx="4294967295"/>
          </p:nvPr>
        </p:nvSpPr>
        <p:spPr>
          <a:xfrm>
            <a:off x="0" y="1579563"/>
            <a:ext cx="3370217" cy="3698875"/>
          </a:xfrm>
        </p:spPr>
        <p:txBody>
          <a:bodyPr vert="horz" wrap="square" lIns="146304" tIns="91440" rIns="146304" bIns="91440" rtlCol="0" anchor="ctr">
            <a:normAutofit/>
          </a:bodyPr>
          <a:lstStyle/>
          <a:p>
            <a:pPr algn="r"/>
            <a:r>
              <a:rPr lang="zh-TW" altLang="en-US" sz="4400" dirty="0">
                <a:solidFill>
                  <a:schemeClr val="bg2">
                    <a:lumMod val="50000"/>
                  </a:schemeClr>
                </a:solidFill>
              </a:rPr>
              <a:t>強化 </a:t>
            </a:r>
            <a:r>
              <a:rPr lang="en-US" sz="4400" dirty="0">
                <a:solidFill>
                  <a:schemeClr val="bg2">
                    <a:lumMod val="50000"/>
                  </a:schemeClr>
                </a:solidFill>
              </a:rPr>
              <a:t>T-SQL </a:t>
            </a:r>
          </a:p>
        </p:txBody>
      </p:sp>
      <p:sp>
        <p:nvSpPr>
          <p:cNvPr id="3" name="Content Placeholder 2">
            <a:extLst>
              <a:ext uri="{FF2B5EF4-FFF2-40B4-BE49-F238E27FC236}">
                <a16:creationId xmlns:a16="http://schemas.microsoft.com/office/drawing/2014/main" id="{868D6A2D-9799-49E9-9C4E-F793330A9425}"/>
              </a:ext>
            </a:extLst>
          </p:cNvPr>
          <p:cNvSpPr>
            <a:spLocks noGrp="1"/>
          </p:cNvSpPr>
          <p:nvPr>
            <p:ph idx="4294967295"/>
          </p:nvPr>
        </p:nvSpPr>
        <p:spPr>
          <a:xfrm>
            <a:off x="4276725" y="1579563"/>
            <a:ext cx="4867275" cy="3698875"/>
          </a:xfrm>
        </p:spPr>
        <p:txBody>
          <a:bodyPr anchor="ctr">
            <a:normAutofit/>
          </a:bodyPr>
          <a:lstStyle/>
          <a:p>
            <a:r>
              <a:rPr lang="en-US" sz="1800" dirty="0"/>
              <a:t>STRING_AGG </a:t>
            </a:r>
            <a:r>
              <a:rPr lang="zh-TW" altLang="en-US" sz="1800" dirty="0"/>
              <a:t>字串連接彙總</a:t>
            </a:r>
            <a:endParaRPr lang="en-US" sz="1800" dirty="0"/>
          </a:p>
          <a:p>
            <a:r>
              <a:rPr lang="en-US" sz="1800" dirty="0"/>
              <a:t>CONCAT_WS, TRANSLATE, TRIM </a:t>
            </a:r>
            <a:r>
              <a:rPr lang="zh-TW" altLang="en-US" sz="1800" dirty="0"/>
              <a:t>字串函數</a:t>
            </a:r>
            <a:endParaRPr lang="en-US" sz="1800" dirty="0"/>
          </a:p>
          <a:p>
            <a:r>
              <a:rPr lang="zh-TW" altLang="en-US" sz="1800" dirty="0"/>
              <a:t>新的</a:t>
            </a:r>
            <a:r>
              <a:rPr lang="en-US" sz="1800" dirty="0"/>
              <a:t> Japanese </a:t>
            </a:r>
            <a:r>
              <a:rPr lang="zh-TW" altLang="en-US" sz="1800" dirty="0"/>
              <a:t>定序</a:t>
            </a:r>
            <a:endParaRPr lang="en-US" sz="1800" dirty="0"/>
          </a:p>
          <a:p>
            <a:r>
              <a:rPr lang="zh-TW" altLang="en-US" sz="1800" dirty="0"/>
              <a:t>新的</a:t>
            </a:r>
            <a:r>
              <a:rPr lang="en-US" sz="1800" dirty="0"/>
              <a:t> BULK Insert </a:t>
            </a:r>
            <a:r>
              <a:rPr lang="zh-TW" altLang="en-US" sz="1800" dirty="0"/>
              <a:t>選項和 </a:t>
            </a:r>
            <a:r>
              <a:rPr lang="en-US" sz="1800" dirty="0"/>
              <a:t>CSV </a:t>
            </a:r>
            <a:r>
              <a:rPr lang="zh-TW" altLang="en-US" sz="1800" dirty="0"/>
              <a:t>支援的選項</a:t>
            </a:r>
            <a:r>
              <a:rPr lang="en-US" sz="1800" dirty="0"/>
              <a:t> (</a:t>
            </a:r>
            <a:r>
              <a:rPr lang="zh-TW" altLang="en-US" sz="1800" dirty="0"/>
              <a:t>包含</a:t>
            </a:r>
            <a:r>
              <a:rPr lang="en-US" sz="1800" dirty="0"/>
              <a:t> Azure Storage </a:t>
            </a:r>
            <a:r>
              <a:rPr lang="zh-TW" altLang="en-US" sz="1800" dirty="0"/>
              <a:t>和</a:t>
            </a:r>
            <a:r>
              <a:rPr lang="en-US" sz="1800" dirty="0"/>
              <a:t> RFC 4180 CSV </a:t>
            </a:r>
            <a:r>
              <a:rPr lang="zh-TW" altLang="en-US" sz="1800" dirty="0"/>
              <a:t>檔案支援</a:t>
            </a:r>
            <a:r>
              <a:rPr lang="en-US" sz="1800" dirty="0"/>
              <a:t>)</a:t>
            </a:r>
          </a:p>
          <a:p>
            <a:endParaRPr lang="en-US" sz="1800" dirty="0"/>
          </a:p>
        </p:txBody>
      </p:sp>
    </p:spTree>
    <p:extLst>
      <p:ext uri="{BB962C8B-B14F-4D97-AF65-F5344CB8AC3E}">
        <p14:creationId xmlns:p14="http://schemas.microsoft.com/office/powerpoint/2010/main" val="2283291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970A-BAEE-4C73-B961-9A1807F64881}"/>
              </a:ext>
            </a:extLst>
          </p:cNvPr>
          <p:cNvSpPr>
            <a:spLocks noGrp="1"/>
          </p:cNvSpPr>
          <p:nvPr>
            <p:ph type="title" idx="4294967295"/>
          </p:nvPr>
        </p:nvSpPr>
        <p:spPr>
          <a:xfrm>
            <a:off x="0" y="1579563"/>
            <a:ext cx="2620963" cy="3698875"/>
          </a:xfrm>
        </p:spPr>
        <p:txBody>
          <a:bodyPr vert="horz" wrap="square" lIns="146304" tIns="91440" rIns="146304" bIns="91440" rtlCol="0" anchor="ctr">
            <a:normAutofit/>
          </a:bodyPr>
          <a:lstStyle/>
          <a:p>
            <a:pPr algn="r"/>
            <a:r>
              <a:rPr lang="en-US" sz="4400" dirty="0">
                <a:solidFill>
                  <a:schemeClr val="bg2">
                    <a:lumMod val="50000"/>
                  </a:schemeClr>
                </a:solidFill>
              </a:rPr>
              <a:t>In-Memory OLTP</a:t>
            </a:r>
          </a:p>
        </p:txBody>
      </p:sp>
      <p:sp>
        <p:nvSpPr>
          <p:cNvPr id="3" name="Content Placeholder 2">
            <a:extLst>
              <a:ext uri="{FF2B5EF4-FFF2-40B4-BE49-F238E27FC236}">
                <a16:creationId xmlns:a16="http://schemas.microsoft.com/office/drawing/2014/main" id="{AC4F160D-1476-499F-8AA9-6353AAF10631}"/>
              </a:ext>
            </a:extLst>
          </p:cNvPr>
          <p:cNvSpPr>
            <a:spLocks noGrp="1"/>
          </p:cNvSpPr>
          <p:nvPr>
            <p:ph idx="4294967295"/>
          </p:nvPr>
        </p:nvSpPr>
        <p:spPr>
          <a:xfrm>
            <a:off x="4360863" y="1579563"/>
            <a:ext cx="4783137" cy="4063591"/>
          </a:xfrm>
        </p:spPr>
        <p:txBody>
          <a:bodyPr anchor="ctr">
            <a:normAutofit/>
          </a:bodyPr>
          <a:lstStyle/>
          <a:p>
            <a:pPr marL="0" indent="0">
              <a:lnSpc>
                <a:spcPct val="100000"/>
              </a:lnSpc>
              <a:spcBef>
                <a:spcPts val="1350"/>
              </a:spcBef>
              <a:buClr>
                <a:srgbClr val="0078D7"/>
              </a:buClr>
              <a:buNone/>
              <a:defRPr/>
            </a:pPr>
            <a:r>
              <a:rPr lang="zh-TW" altLang="en-US" sz="1800" b="1" dirty="0">
                <a:cs typeface="Calibri" panose="020F0502020204030204" pitchFamily="34" charset="0"/>
              </a:rPr>
              <a:t>對</a:t>
            </a:r>
            <a:r>
              <a:rPr lang="en-US" sz="1800" b="1" dirty="0">
                <a:cs typeface="Calibri" panose="020F0502020204030204" pitchFamily="34" charset="0"/>
              </a:rPr>
              <a:t> In-Memory OLTP Tables </a:t>
            </a:r>
            <a:r>
              <a:rPr lang="zh-TW" altLang="en-US" sz="1800" b="1" dirty="0">
                <a:cs typeface="Calibri" panose="020F0502020204030204" pitchFamily="34" charset="0"/>
              </a:rPr>
              <a:t>和原生編譯預存程序的 </a:t>
            </a:r>
            <a:r>
              <a:rPr lang="en-US" altLang="zh-TW" sz="1800" b="1" dirty="0">
                <a:cs typeface="Calibri" panose="020F0502020204030204" pitchFamily="34" charset="0"/>
              </a:rPr>
              <a:t>T-SQL</a:t>
            </a:r>
            <a:r>
              <a:rPr lang="zh-TW" altLang="en-US" sz="1800" b="1" dirty="0">
                <a:cs typeface="Calibri" panose="020F0502020204030204" pitchFamily="34" charset="0"/>
              </a:rPr>
              <a:t> 強化</a:t>
            </a:r>
            <a:endParaRPr lang="en-US" sz="1800" b="1" dirty="0">
              <a:cs typeface="Calibri" panose="020F0502020204030204" pitchFamily="34" charset="0"/>
            </a:endParaRPr>
          </a:p>
          <a:p>
            <a:pPr marL="214313" indent="-214313">
              <a:lnSpc>
                <a:spcPct val="100000"/>
              </a:lnSpc>
              <a:spcBef>
                <a:spcPts val="450"/>
              </a:spcBef>
              <a:buClr>
                <a:srgbClr val="0078D7"/>
              </a:buClr>
              <a:defRPr/>
            </a:pPr>
            <a:r>
              <a:rPr lang="zh-TW" altLang="en-US" sz="1800" dirty="0">
                <a:cs typeface="Calibri" panose="020F0502020204030204" pitchFamily="34" charset="0"/>
              </a:rPr>
              <a:t>支援 </a:t>
            </a:r>
            <a:r>
              <a:rPr lang="en-US" sz="1800" dirty="0">
                <a:cs typeface="Calibri" panose="020F0502020204030204" pitchFamily="34" charset="0"/>
              </a:rPr>
              <a:t>JSON </a:t>
            </a:r>
          </a:p>
          <a:p>
            <a:pPr marL="214313" indent="-214313">
              <a:lnSpc>
                <a:spcPct val="100000"/>
              </a:lnSpc>
              <a:spcBef>
                <a:spcPts val="450"/>
              </a:spcBef>
              <a:buClr>
                <a:srgbClr val="0078D7"/>
              </a:buClr>
              <a:defRPr/>
            </a:pPr>
            <a:r>
              <a:rPr lang="en-US" sz="1800" dirty="0">
                <a:cs typeface="Calibri" panose="020F0502020204030204" pitchFamily="34" charset="0"/>
              </a:rPr>
              <a:t>CROSS Apply</a:t>
            </a:r>
          </a:p>
          <a:p>
            <a:pPr marL="214313" indent="-214313">
              <a:lnSpc>
                <a:spcPct val="100000"/>
              </a:lnSpc>
              <a:spcBef>
                <a:spcPts val="450"/>
              </a:spcBef>
              <a:buClr>
                <a:srgbClr val="0078D7"/>
              </a:buClr>
              <a:defRPr/>
            </a:pPr>
            <a:r>
              <a:rPr lang="zh-TW" altLang="en-US" sz="1800" dirty="0">
                <a:cs typeface="Calibri" panose="020F0502020204030204" pitchFamily="34" charset="0"/>
              </a:rPr>
              <a:t>支援計算欄位</a:t>
            </a:r>
            <a:endParaRPr lang="en-US" sz="1800" dirty="0">
              <a:cs typeface="Calibri" panose="020F0502020204030204" pitchFamily="34" charset="0"/>
            </a:endParaRPr>
          </a:p>
          <a:p>
            <a:pPr marL="214313" indent="-214313">
              <a:lnSpc>
                <a:spcPct val="100000"/>
              </a:lnSpc>
              <a:spcBef>
                <a:spcPts val="450"/>
              </a:spcBef>
              <a:buClr>
                <a:srgbClr val="0078D7"/>
              </a:buClr>
              <a:defRPr/>
            </a:pPr>
            <a:r>
              <a:rPr lang="zh-TW" altLang="en-US" sz="1800" dirty="0">
                <a:cs typeface="Calibri" panose="020F0502020204030204" pitchFamily="34" charset="0"/>
              </a:rPr>
              <a:t>移除索引限制</a:t>
            </a:r>
            <a:endParaRPr lang="en-US" sz="1800" dirty="0">
              <a:cs typeface="Calibri" panose="020F0502020204030204" pitchFamily="34" charset="0"/>
            </a:endParaRPr>
          </a:p>
          <a:p>
            <a:pPr marL="214313" indent="-214313">
              <a:lnSpc>
                <a:spcPct val="100000"/>
              </a:lnSpc>
              <a:spcBef>
                <a:spcPts val="450"/>
              </a:spcBef>
              <a:buClr>
                <a:srgbClr val="0078D7"/>
              </a:buClr>
              <a:defRPr/>
            </a:pPr>
            <a:r>
              <a:rPr lang="zh-TW" altLang="en-US" sz="1800" dirty="0">
                <a:cs typeface="Calibri" panose="020F0502020204030204" pitchFamily="34" charset="0"/>
              </a:rPr>
              <a:t>支援 </a:t>
            </a:r>
            <a:r>
              <a:rPr lang="en-US" sz="1800" dirty="0">
                <a:cs typeface="Calibri" panose="020F0502020204030204" pitchFamily="34" charset="0"/>
              </a:rPr>
              <a:t>CASE</a:t>
            </a:r>
          </a:p>
          <a:p>
            <a:pPr marL="214313" indent="-214313">
              <a:lnSpc>
                <a:spcPct val="100000"/>
              </a:lnSpc>
              <a:spcBef>
                <a:spcPts val="450"/>
              </a:spcBef>
              <a:buClr>
                <a:srgbClr val="0078D7"/>
              </a:buClr>
              <a:defRPr/>
            </a:pPr>
            <a:r>
              <a:rPr lang="zh-TW" altLang="en-US" sz="1800" dirty="0">
                <a:cs typeface="Calibri" panose="020F0502020204030204" pitchFamily="34" charset="0"/>
              </a:rPr>
              <a:t>支援 </a:t>
            </a:r>
            <a:r>
              <a:rPr lang="en-US" sz="1800" dirty="0" err="1">
                <a:cs typeface="Calibri" panose="020F0502020204030204" pitchFamily="34" charset="0"/>
              </a:rPr>
              <a:t>Sp_rename</a:t>
            </a:r>
            <a:r>
              <a:rPr lang="en-US" sz="1800" dirty="0">
                <a:cs typeface="Calibri" panose="020F0502020204030204" pitchFamily="34" charset="0"/>
              </a:rPr>
              <a:t>/</a:t>
            </a:r>
            <a:r>
              <a:rPr lang="en-US" sz="1800" dirty="0" err="1">
                <a:cs typeface="Calibri" panose="020F0502020204030204" pitchFamily="34" charset="0"/>
              </a:rPr>
              <a:t>sp_spaceused</a:t>
            </a:r>
            <a:r>
              <a:rPr lang="en-US" sz="1800" dirty="0">
                <a:cs typeface="Calibri" panose="020F0502020204030204" pitchFamily="34" charset="0"/>
              </a:rPr>
              <a:t> </a:t>
            </a:r>
          </a:p>
          <a:p>
            <a:pPr marL="214313" indent="-214313">
              <a:lnSpc>
                <a:spcPct val="100000"/>
              </a:lnSpc>
              <a:spcBef>
                <a:spcPts val="450"/>
              </a:spcBef>
              <a:buClr>
                <a:srgbClr val="0078D7"/>
              </a:buClr>
              <a:defRPr/>
            </a:pPr>
            <a:r>
              <a:rPr lang="en-US" sz="1800" dirty="0">
                <a:cs typeface="Calibri" panose="020F0502020204030204" pitchFamily="34" charset="0"/>
              </a:rPr>
              <a:t>TOP (N) WITH TIES</a:t>
            </a:r>
          </a:p>
          <a:p>
            <a:pPr marL="214313" indent="-214313">
              <a:lnSpc>
                <a:spcPct val="100000"/>
              </a:lnSpc>
              <a:spcBef>
                <a:spcPts val="450"/>
              </a:spcBef>
              <a:buClr>
                <a:srgbClr val="0078D7"/>
              </a:buClr>
              <a:defRPr/>
            </a:pPr>
            <a:r>
              <a:rPr lang="zh-TW" altLang="en-US" sz="1800" dirty="0">
                <a:cs typeface="Calibri" panose="020F0502020204030204" pitchFamily="34" charset="0"/>
              </a:rPr>
              <a:t>提升</a:t>
            </a:r>
            <a:r>
              <a:rPr lang="en-US" sz="1800" dirty="0">
                <a:cs typeface="Calibri" panose="020F0502020204030204" pitchFamily="34" charset="0"/>
              </a:rPr>
              <a:t> ALTER TABLE</a:t>
            </a:r>
            <a:r>
              <a:rPr lang="zh-TW" altLang="en-US" sz="1800" dirty="0">
                <a:cs typeface="Calibri" panose="020F0502020204030204" pitchFamily="34" charset="0"/>
              </a:rPr>
              <a:t>、容錯移轉等的效能</a:t>
            </a:r>
            <a:endParaRPr lang="en-US" sz="1800" dirty="0">
              <a:cs typeface="Calibri" panose="020F0502020204030204" pitchFamily="34" charset="0"/>
            </a:endParaRPr>
          </a:p>
          <a:p>
            <a:pPr marL="214313" indent="-214313">
              <a:lnSpc>
                <a:spcPct val="100000"/>
              </a:lnSpc>
              <a:spcBef>
                <a:spcPts val="450"/>
              </a:spcBef>
              <a:buClr>
                <a:srgbClr val="0078D7"/>
              </a:buClr>
              <a:defRPr/>
            </a:pPr>
            <a:r>
              <a:rPr lang="en-US" sz="1800" dirty="0">
                <a:cs typeface="Calibri" panose="020F0502020204030204" pitchFamily="34" charset="0"/>
              </a:rPr>
              <a:t>Azure VM </a:t>
            </a:r>
            <a:r>
              <a:rPr lang="zh-TW" altLang="en-US" sz="1800" dirty="0">
                <a:cs typeface="Calibri" panose="020F0502020204030204" pitchFamily="34" charset="0"/>
              </a:rPr>
              <a:t>支援</a:t>
            </a:r>
            <a:r>
              <a:rPr lang="en-US" sz="1800" dirty="0">
                <a:cs typeface="Calibri" panose="020F0502020204030204" pitchFamily="34" charset="0"/>
              </a:rPr>
              <a:t> In-Memory Checkpoint Files</a:t>
            </a:r>
            <a:endParaRPr lang="en-US" sz="1800" dirty="0"/>
          </a:p>
          <a:p>
            <a:pPr>
              <a:lnSpc>
                <a:spcPct val="100000"/>
              </a:lnSpc>
            </a:pPr>
            <a:endParaRPr lang="en-US" sz="1800" dirty="0"/>
          </a:p>
        </p:txBody>
      </p:sp>
    </p:spTree>
    <p:extLst>
      <p:ext uri="{BB962C8B-B14F-4D97-AF65-F5344CB8AC3E}">
        <p14:creationId xmlns:p14="http://schemas.microsoft.com/office/powerpoint/2010/main" val="3308967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descr="image001">
            <a:extLst>
              <a:ext uri="{FF2B5EF4-FFF2-40B4-BE49-F238E27FC236}">
                <a16:creationId xmlns:a16="http://schemas.microsoft.com/office/drawing/2014/main" id="{C9C8DC0D-46BD-4019-8FE8-C53BC2EA6A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9" r="-2" b="-2"/>
          <a:stretch/>
        </p:blipFill>
        <p:spPr bwMode="auto">
          <a:xfrm>
            <a:off x="4567960" y="1239342"/>
            <a:ext cx="4096293" cy="4183378"/>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A56CA6F-7270-4021-9E18-BEF216D71498}"/>
              </a:ext>
            </a:extLst>
          </p:cNvPr>
          <p:cNvSpPr>
            <a:spLocks noGrp="1"/>
          </p:cNvSpPr>
          <p:nvPr>
            <p:ph type="title" idx="4294967295"/>
          </p:nvPr>
        </p:nvSpPr>
        <p:spPr>
          <a:xfrm>
            <a:off x="0" y="1328738"/>
            <a:ext cx="3844925" cy="1258887"/>
          </a:xfrm>
        </p:spPr>
        <p:txBody>
          <a:bodyPr>
            <a:normAutofit/>
          </a:bodyPr>
          <a:lstStyle/>
          <a:p>
            <a:r>
              <a:rPr lang="en-US" dirty="0" err="1">
                <a:solidFill>
                  <a:schemeClr val="bg2">
                    <a:lumMod val="50000"/>
                  </a:schemeClr>
                </a:solidFill>
              </a:rPr>
              <a:t>Columnstore</a:t>
            </a:r>
            <a:endParaRPr lang="en-US" dirty="0">
              <a:solidFill>
                <a:schemeClr val="bg2">
                  <a:lumMod val="50000"/>
                </a:schemeClr>
              </a:solidFill>
            </a:endParaRPr>
          </a:p>
        </p:txBody>
      </p:sp>
      <p:sp>
        <p:nvSpPr>
          <p:cNvPr id="3" name="Content Placeholder 2">
            <a:extLst>
              <a:ext uri="{FF2B5EF4-FFF2-40B4-BE49-F238E27FC236}">
                <a16:creationId xmlns:a16="http://schemas.microsoft.com/office/drawing/2014/main" id="{3C6B6018-55FE-41C8-AFBC-94433DED67EE}"/>
              </a:ext>
            </a:extLst>
          </p:cNvPr>
          <p:cNvSpPr>
            <a:spLocks noGrp="1"/>
          </p:cNvSpPr>
          <p:nvPr>
            <p:ph idx="4294967295"/>
          </p:nvPr>
        </p:nvSpPr>
        <p:spPr>
          <a:xfrm>
            <a:off x="0" y="2299062"/>
            <a:ext cx="3844925" cy="3735977"/>
          </a:xfrm>
        </p:spPr>
        <p:txBody>
          <a:bodyPr>
            <a:normAutofit fontScale="92500"/>
          </a:bodyPr>
          <a:lstStyle/>
          <a:p>
            <a:pPr>
              <a:lnSpc>
                <a:spcPct val="120000"/>
              </a:lnSpc>
            </a:pPr>
            <a:r>
              <a:rPr lang="en-US" sz="1800" dirty="0"/>
              <a:t>Clustered </a:t>
            </a:r>
            <a:r>
              <a:rPr lang="en-US" sz="1800" dirty="0" err="1"/>
              <a:t>Columnstore</a:t>
            </a:r>
            <a:r>
              <a:rPr lang="en-US" sz="1800" dirty="0"/>
              <a:t> </a:t>
            </a:r>
            <a:r>
              <a:rPr lang="zh-TW" altLang="en-US" sz="1800" dirty="0"/>
              <a:t>支援大型物件</a:t>
            </a:r>
            <a:r>
              <a:rPr lang="en-US" altLang="zh-TW" sz="1800" dirty="0"/>
              <a:t>(LOB)</a:t>
            </a:r>
            <a:r>
              <a:rPr lang="zh-TW" altLang="en-US" sz="1800" dirty="0"/>
              <a:t>資料類型</a:t>
            </a:r>
            <a:r>
              <a:rPr lang="en-US" altLang="zh-TW" sz="1800" dirty="0"/>
              <a:t>(17.4</a:t>
            </a:r>
            <a:r>
              <a:rPr lang="zh-TW" altLang="en-US" sz="1800" dirty="0"/>
              <a:t> 版的 </a:t>
            </a:r>
            <a:r>
              <a:rPr lang="en-US" altLang="zh-TW" sz="1800" dirty="0"/>
              <a:t>SSMS </a:t>
            </a:r>
            <a:r>
              <a:rPr lang="zh-TW" altLang="en-US" sz="1800" dirty="0"/>
              <a:t>仍會禁止建立，要用語法</a:t>
            </a:r>
            <a:r>
              <a:rPr lang="en-US" altLang="zh-TW" sz="1800" dirty="0"/>
              <a:t>)</a:t>
            </a:r>
            <a:endParaRPr lang="en-US" sz="1800" dirty="0"/>
          </a:p>
          <a:p>
            <a:pPr lvl="1">
              <a:lnSpc>
                <a:spcPct val="120000"/>
              </a:lnSpc>
            </a:pPr>
            <a:r>
              <a:rPr lang="zh-TW" altLang="en-US" sz="1600" dirty="0"/>
              <a:t>大型物件可被壓縮，減少</a:t>
            </a:r>
            <a:r>
              <a:rPr lang="en-US" sz="1600" dirty="0"/>
              <a:t> DB </a:t>
            </a:r>
            <a:r>
              <a:rPr lang="zh-TW" altLang="en-US" sz="1600" dirty="0"/>
              <a:t>大小</a:t>
            </a:r>
            <a:endParaRPr lang="en-US" sz="1600" dirty="0"/>
          </a:p>
          <a:p>
            <a:pPr lvl="1">
              <a:lnSpc>
                <a:spcPct val="120000"/>
              </a:lnSpc>
            </a:pPr>
            <a:r>
              <a:rPr lang="zh-TW" altLang="en-US" sz="1600" dirty="0"/>
              <a:t>可針對壓縮的內容查詢，提升效能</a:t>
            </a:r>
            <a:endParaRPr lang="en-US" sz="1600" dirty="0"/>
          </a:p>
          <a:p>
            <a:pPr lvl="1">
              <a:lnSpc>
                <a:spcPct val="120000"/>
              </a:lnSpc>
            </a:pPr>
            <a:r>
              <a:rPr lang="zh-TW" altLang="en-US" sz="1600" dirty="0"/>
              <a:t>減少備份的時間</a:t>
            </a:r>
            <a:endParaRPr lang="en-US" sz="1600" dirty="0"/>
          </a:p>
          <a:p>
            <a:pPr>
              <a:lnSpc>
                <a:spcPct val="120000"/>
              </a:lnSpc>
            </a:pPr>
            <a:r>
              <a:rPr lang="zh-TW" altLang="en-US" sz="1800" dirty="0"/>
              <a:t>線上</a:t>
            </a:r>
            <a:r>
              <a:rPr lang="en-US" sz="1800" dirty="0"/>
              <a:t> Non-Clustered </a:t>
            </a:r>
            <a:r>
              <a:rPr lang="en-US" sz="1800" dirty="0" err="1"/>
              <a:t>Columnstore</a:t>
            </a:r>
            <a:r>
              <a:rPr lang="en-US" sz="1800" dirty="0"/>
              <a:t> Index Build/Rebuild</a:t>
            </a:r>
          </a:p>
          <a:p>
            <a:pPr lvl="1">
              <a:lnSpc>
                <a:spcPct val="120000"/>
              </a:lnSpc>
            </a:pPr>
            <a:r>
              <a:rPr lang="zh-TW" altLang="en-US" sz="1600" dirty="0"/>
              <a:t>建立或重建索引不需要長時間的鎖定</a:t>
            </a:r>
            <a:endParaRPr lang="en-US" sz="900" dirty="0"/>
          </a:p>
        </p:txBody>
      </p:sp>
    </p:spTree>
    <p:extLst>
      <p:ext uri="{BB962C8B-B14F-4D97-AF65-F5344CB8AC3E}">
        <p14:creationId xmlns:p14="http://schemas.microsoft.com/office/powerpoint/2010/main" val="280120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ED1BF9-ECCD-43B3-A74B-E91F6D521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474" y="1211829"/>
            <a:ext cx="3845052" cy="3835439"/>
          </a:xfrm>
          <a:prstGeom prst="rect">
            <a:avLst/>
          </a:prstGeom>
        </p:spPr>
      </p:pic>
      <p:sp>
        <p:nvSpPr>
          <p:cNvPr id="2" name="Title 1">
            <a:extLst>
              <a:ext uri="{FF2B5EF4-FFF2-40B4-BE49-F238E27FC236}">
                <a16:creationId xmlns:a16="http://schemas.microsoft.com/office/drawing/2014/main" id="{2CE1D9A8-7DB8-4D5C-8CE0-355E10DE43D2}"/>
              </a:ext>
            </a:extLst>
          </p:cNvPr>
          <p:cNvSpPr>
            <a:spLocks noGrp="1"/>
          </p:cNvSpPr>
          <p:nvPr>
            <p:ph type="title" idx="4294967295"/>
          </p:nvPr>
        </p:nvSpPr>
        <p:spPr>
          <a:xfrm>
            <a:off x="5227638" y="1006112"/>
            <a:ext cx="3916362" cy="1009650"/>
          </a:xfrm>
        </p:spPr>
        <p:txBody>
          <a:bodyPr>
            <a:normAutofit fontScale="90000"/>
          </a:bodyPr>
          <a:lstStyle/>
          <a:p>
            <a:pPr algn="ctr"/>
            <a:r>
              <a:rPr lang="en-US" sz="3600" dirty="0">
                <a:solidFill>
                  <a:schemeClr val="bg2">
                    <a:lumMod val="50000"/>
                  </a:schemeClr>
                </a:solidFill>
              </a:rPr>
              <a:t>SQL Server Python</a:t>
            </a:r>
          </a:p>
        </p:txBody>
      </p:sp>
      <p:sp>
        <p:nvSpPr>
          <p:cNvPr id="3" name="Content Placeholder 2">
            <a:extLst>
              <a:ext uri="{FF2B5EF4-FFF2-40B4-BE49-F238E27FC236}">
                <a16:creationId xmlns:a16="http://schemas.microsoft.com/office/drawing/2014/main" id="{9C74F997-1D55-48DF-B26B-8DD9BB0A328D}"/>
              </a:ext>
            </a:extLst>
          </p:cNvPr>
          <p:cNvSpPr>
            <a:spLocks noGrp="1"/>
          </p:cNvSpPr>
          <p:nvPr>
            <p:ph idx="4294967295"/>
          </p:nvPr>
        </p:nvSpPr>
        <p:spPr>
          <a:xfrm>
            <a:off x="5159498" y="2015762"/>
            <a:ext cx="3925887" cy="3388579"/>
          </a:xfrm>
        </p:spPr>
        <p:txBody>
          <a:bodyPr>
            <a:normAutofit/>
          </a:bodyPr>
          <a:lstStyle/>
          <a:p>
            <a:r>
              <a:rPr lang="en-US" sz="1600" dirty="0"/>
              <a:t>SQL Server 2016 </a:t>
            </a:r>
            <a:r>
              <a:rPr lang="zh-TW" altLang="en-US" sz="1600" dirty="0"/>
              <a:t>導入</a:t>
            </a:r>
            <a:r>
              <a:rPr lang="en-US" sz="1600" dirty="0"/>
              <a:t> SQL Server R Services</a:t>
            </a:r>
          </a:p>
          <a:p>
            <a:r>
              <a:rPr lang="en-US" sz="1600" dirty="0"/>
              <a:t>SQL Server 2017 </a:t>
            </a:r>
            <a:r>
              <a:rPr lang="zh-TW" altLang="en-US" sz="1600" dirty="0"/>
              <a:t>導入</a:t>
            </a:r>
            <a:r>
              <a:rPr lang="en-US" sz="1600" dirty="0"/>
              <a:t> SQL Server Python Services</a:t>
            </a:r>
          </a:p>
          <a:p>
            <a:r>
              <a:rPr lang="zh-TW" altLang="en-US" sz="1600" dirty="0"/>
              <a:t>兩種方式在</a:t>
            </a:r>
            <a:r>
              <a:rPr lang="en-US" sz="1600" dirty="0"/>
              <a:t> SQL Server</a:t>
            </a:r>
            <a:r>
              <a:rPr lang="zh-TW" altLang="en-US" sz="1600" dirty="0"/>
              <a:t> 內執行分析</a:t>
            </a:r>
            <a:r>
              <a:rPr lang="en-US" sz="1600" dirty="0"/>
              <a:t>:</a:t>
            </a:r>
          </a:p>
          <a:p>
            <a:pPr lvl="1"/>
            <a:r>
              <a:rPr lang="zh-TW" altLang="en-US" sz="1600" dirty="0"/>
              <a:t>從</a:t>
            </a:r>
            <a:r>
              <a:rPr lang="en-US" sz="1600" dirty="0"/>
              <a:t> Python </a:t>
            </a:r>
            <a:r>
              <a:rPr lang="zh-TW" altLang="en-US" sz="1600" dirty="0"/>
              <a:t>啟動並執行遠端作業</a:t>
            </a:r>
            <a:endParaRPr lang="en-US" sz="1600" dirty="0"/>
          </a:p>
          <a:p>
            <a:pPr lvl="1"/>
            <a:r>
              <a:rPr lang="zh-TW" altLang="en-US" sz="1600" dirty="0"/>
              <a:t>從</a:t>
            </a:r>
            <a:r>
              <a:rPr lang="en-US" sz="1600" dirty="0"/>
              <a:t> T-SQL </a:t>
            </a:r>
            <a:r>
              <a:rPr lang="zh-TW" altLang="en-US" sz="1600" dirty="0"/>
              <a:t>啟動，執行整合在一起的 </a:t>
            </a:r>
            <a:r>
              <a:rPr lang="en-US" sz="1600" dirty="0"/>
              <a:t>Python script</a:t>
            </a:r>
          </a:p>
          <a:p>
            <a:r>
              <a:rPr lang="zh-TW" altLang="en-US" sz="1600" dirty="0"/>
              <a:t>安全和完整的管理功能</a:t>
            </a:r>
            <a:endParaRPr lang="en-US" sz="1600" dirty="0"/>
          </a:p>
          <a:p>
            <a:pPr lvl="1"/>
            <a:r>
              <a:rPr lang="zh-TW" altLang="en-US" sz="1600" dirty="0"/>
              <a:t>支援 </a:t>
            </a:r>
            <a:r>
              <a:rPr lang="en-US" sz="1600" dirty="0"/>
              <a:t>SQL </a:t>
            </a:r>
            <a:r>
              <a:rPr lang="zh-TW" altLang="en-US" sz="1600" dirty="0"/>
              <a:t>和整合驗證</a:t>
            </a:r>
            <a:endParaRPr lang="en-US" sz="1600" dirty="0"/>
          </a:p>
          <a:p>
            <a:pPr lvl="1"/>
            <a:r>
              <a:rPr lang="zh-TW" altLang="en-US" sz="1600" dirty="0"/>
              <a:t>管理資源</a:t>
            </a:r>
            <a:r>
              <a:rPr lang="en-US" sz="1600" dirty="0"/>
              <a:t> (CPU &amp; </a:t>
            </a:r>
            <a:r>
              <a:rPr lang="zh-TW" altLang="en-US" sz="1600" dirty="0"/>
              <a:t>記憶體等</a:t>
            </a:r>
            <a:r>
              <a:rPr lang="en-US" sz="1600" dirty="0"/>
              <a:t>)</a:t>
            </a:r>
          </a:p>
          <a:p>
            <a:endParaRPr lang="en-US" sz="1600" dirty="0"/>
          </a:p>
          <a:p>
            <a:endParaRPr lang="en-US" sz="1600" dirty="0"/>
          </a:p>
        </p:txBody>
      </p:sp>
      <p:pic>
        <p:nvPicPr>
          <p:cNvPr id="2050" name="Picture 1" descr="image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936" y="1062332"/>
            <a:ext cx="4201770" cy="399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84177" y="5070135"/>
            <a:ext cx="4003646" cy="415498"/>
          </a:xfrm>
          <a:prstGeom prst="rect">
            <a:avLst/>
          </a:prstGeom>
          <a:noFill/>
        </p:spPr>
        <p:txBody>
          <a:bodyPr wrap="square" rtlCol="0">
            <a:spAutoFit/>
          </a:bodyPr>
          <a:lstStyle/>
          <a:p>
            <a:pPr defTabSz="685800">
              <a:defRPr/>
            </a:pPr>
            <a:r>
              <a:rPr lang="en-US" sz="1050" dirty="0">
                <a:solidFill>
                  <a:prstClr val="black"/>
                </a:solidFill>
                <a:latin typeface="Calibri" panose="020F0502020204030204"/>
              </a:rPr>
              <a:t>Source: http://www.kdnuggets.com/2016/06/r-python-top-analytics-data-mining-data-science-software.html</a:t>
            </a:r>
          </a:p>
        </p:txBody>
      </p:sp>
      <p:sp>
        <p:nvSpPr>
          <p:cNvPr id="5" name="Rectangle: Rounded Corners 4">
            <a:extLst>
              <a:ext uri="{FF2B5EF4-FFF2-40B4-BE49-F238E27FC236}">
                <a16:creationId xmlns:a16="http://schemas.microsoft.com/office/drawing/2014/main" id="{A5AA08A5-B6AD-479F-9867-3995578D0033}"/>
              </a:ext>
            </a:extLst>
          </p:cNvPr>
          <p:cNvSpPr/>
          <p:nvPr/>
        </p:nvSpPr>
        <p:spPr>
          <a:xfrm>
            <a:off x="284177" y="1934939"/>
            <a:ext cx="4124529" cy="96275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311820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
          <p:cNvGraphicFramePr/>
          <p:nvPr>
            <p:extLst>
              <p:ext uri="{D42A27DB-BD31-4B8C-83A1-F6EECF244321}">
                <p14:modId xmlns:p14="http://schemas.microsoft.com/office/powerpoint/2010/main" val="871582356"/>
              </p:ext>
            </p:extLst>
          </p:nvPr>
        </p:nvGraphicFramePr>
        <p:xfrm>
          <a:off x="241943" y="2515625"/>
          <a:ext cx="8640763" cy="303966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Autofit/>
          </a:bodyPr>
          <a:lstStyle/>
          <a:p>
            <a:r>
              <a:rPr lang="zh-TW" altLang="en-US" sz="3300">
                <a:latin typeface="+mj-lt"/>
              </a:rPr>
              <a:t>企業可用於轉型的時間越來越少</a:t>
            </a:r>
            <a:endParaRPr lang="en-US" sz="3300">
              <a:latin typeface="+mj-lt"/>
            </a:endParaRPr>
          </a:p>
        </p:txBody>
      </p:sp>
      <p:sp>
        <p:nvSpPr>
          <p:cNvPr id="11" name="Rectangle 10"/>
          <p:cNvSpPr/>
          <p:nvPr/>
        </p:nvSpPr>
        <p:spPr bwMode="auto">
          <a:xfrm>
            <a:off x="335757" y="1971114"/>
            <a:ext cx="8470106" cy="33301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a:solidFill>
                <a:srgbClr val="FFFFFF"/>
              </a:solidFill>
              <a:ea typeface="Segoe UI" pitchFamily="34" charset="0"/>
              <a:cs typeface="Segoe UI" pitchFamily="34" charset="0"/>
            </a:endParaRPr>
          </a:p>
        </p:txBody>
      </p:sp>
      <p:sp>
        <p:nvSpPr>
          <p:cNvPr id="3" name="TextBox 2"/>
          <p:cNvSpPr txBox="1"/>
          <p:nvPr/>
        </p:nvSpPr>
        <p:spPr>
          <a:xfrm>
            <a:off x="187166" y="5744555"/>
            <a:ext cx="891540" cy="173124"/>
          </a:xfrm>
          <a:prstGeom prst="rect">
            <a:avLst/>
          </a:prstGeom>
          <a:noFill/>
        </p:spPr>
        <p:txBody>
          <a:bodyPr wrap="square" lIns="0" tIns="0" rIns="0" bIns="0" rtlCol="0">
            <a:noAutofit/>
          </a:bodyPr>
          <a:lstStyle/>
          <a:p>
            <a:pPr>
              <a:lnSpc>
                <a:spcPct val="90000"/>
              </a:lnSpc>
              <a:spcAft>
                <a:spcPts val="450"/>
              </a:spcAft>
              <a:defRPr/>
            </a:pPr>
            <a:r>
              <a:rPr lang="en-US" sz="788">
                <a:solidFill>
                  <a:srgbClr val="002050"/>
                </a:solidFill>
              </a:rPr>
              <a:t>Source: BBC</a:t>
            </a:r>
          </a:p>
        </p:txBody>
      </p:sp>
      <p:cxnSp>
        <p:nvCxnSpPr>
          <p:cNvPr id="16" name="Straight Connector 15"/>
          <p:cNvCxnSpPr/>
          <p:nvPr/>
        </p:nvCxnSpPr>
        <p:spPr>
          <a:xfrm flipH="1">
            <a:off x="1212618" y="2572567"/>
            <a:ext cx="730483" cy="0"/>
          </a:xfrm>
          <a:prstGeom prst="line">
            <a:avLst/>
          </a:prstGeom>
          <a:ln w="9525">
            <a:solidFill>
              <a:schemeClr val="bg2">
                <a:alpha val="85882"/>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100654" y="2361363"/>
            <a:ext cx="3517269" cy="4224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altLang="zh-TW" sz="1200" b="1" dirty="0">
                <a:solidFill>
                  <a:srgbClr val="002050"/>
                </a:solidFill>
                <a:ea typeface="Segoe UI" panose="020B0502040204020203" pitchFamily="34" charset="0"/>
                <a:cs typeface="Segoe UI" panose="020B0502040204020203" pitchFamily="34" charset="0"/>
              </a:rPr>
              <a:t>100</a:t>
            </a:r>
            <a:r>
              <a:rPr lang="zh-TW" altLang="en-US" sz="1200" b="1" dirty="0">
                <a:solidFill>
                  <a:srgbClr val="002050"/>
                </a:solidFill>
                <a:ea typeface="Segoe UI" panose="020B0502040204020203" pitchFamily="34" charset="0"/>
                <a:cs typeface="Segoe UI" panose="020B0502040204020203" pitchFamily="34" charset="0"/>
              </a:rPr>
              <a:t> 年前，</a:t>
            </a:r>
            <a:r>
              <a:rPr lang="zh-TW" altLang="en-US" sz="1200" dirty="0">
                <a:solidFill>
                  <a:srgbClr val="002050"/>
                </a:solidFill>
                <a:ea typeface="Segoe UI" panose="020B0502040204020203" pitchFamily="34" charset="0"/>
                <a:cs typeface="Segoe UI" panose="020B0502040204020203" pitchFamily="34" charset="0"/>
              </a:rPr>
              <a:t>能列名在</a:t>
            </a:r>
            <a:r>
              <a:rPr lang="en-US" sz="1200" dirty="0">
                <a:solidFill>
                  <a:srgbClr val="002050"/>
                </a:solidFill>
                <a:ea typeface="Segoe UI" panose="020B0502040204020203" pitchFamily="34" charset="0"/>
                <a:cs typeface="Segoe UI" panose="020B0502040204020203" pitchFamily="34" charset="0"/>
              </a:rPr>
              <a:t>S&amp;P 500</a:t>
            </a:r>
            <a:r>
              <a:rPr lang="zh-TW" altLang="en-US" sz="1200" dirty="0">
                <a:solidFill>
                  <a:srgbClr val="002050"/>
                </a:solidFill>
                <a:ea typeface="Segoe UI" panose="020B0502040204020203" pitchFamily="34" charset="0"/>
                <a:cs typeface="Segoe UI" panose="020B0502040204020203" pitchFamily="34" charset="0"/>
              </a:rPr>
              <a:t>大企業名單中的公司，平均壽命是 </a:t>
            </a:r>
            <a:r>
              <a:rPr lang="en-US" sz="1200" dirty="0">
                <a:solidFill>
                  <a:srgbClr val="002050"/>
                </a:solidFill>
                <a:ea typeface="Segoe UI" panose="020B0502040204020203" pitchFamily="34" charset="0"/>
                <a:cs typeface="Segoe UI" panose="020B0502040204020203" pitchFamily="34" charset="0"/>
              </a:rPr>
              <a:t>67</a:t>
            </a:r>
            <a:r>
              <a:rPr lang="zh-TW" altLang="en-US" sz="1200" dirty="0">
                <a:solidFill>
                  <a:srgbClr val="002050"/>
                </a:solidFill>
                <a:ea typeface="Segoe UI" panose="020B0502040204020203" pitchFamily="34" charset="0"/>
                <a:cs typeface="Segoe UI" panose="020B0502040204020203" pitchFamily="34" charset="0"/>
              </a:rPr>
              <a:t> 年</a:t>
            </a:r>
            <a:endParaRPr lang="en-US" sz="1200" dirty="0">
              <a:solidFill>
                <a:srgbClr val="002050"/>
              </a:solidFill>
              <a:ea typeface="Segoe UI" panose="020B0502040204020203" pitchFamily="34" charset="0"/>
              <a:cs typeface="Segoe UI" panose="020B0502040204020203" pitchFamily="34" charset="0"/>
            </a:endParaRPr>
          </a:p>
        </p:txBody>
      </p:sp>
      <p:cxnSp>
        <p:nvCxnSpPr>
          <p:cNvPr id="18" name="Straight Connector 17"/>
          <p:cNvCxnSpPr/>
          <p:nvPr/>
        </p:nvCxnSpPr>
        <p:spPr>
          <a:xfrm flipV="1">
            <a:off x="1955800" y="2423592"/>
            <a:ext cx="0" cy="297950"/>
          </a:xfrm>
          <a:prstGeom prst="line">
            <a:avLst/>
          </a:prstGeom>
          <a:ln w="9525">
            <a:solidFill>
              <a:schemeClr val="bg2">
                <a:alpha val="85882"/>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6419853" y="2885484"/>
            <a:ext cx="2381248" cy="821567"/>
            <a:chOff x="8785175" y="2430424"/>
            <a:chExt cx="3174997" cy="1095422"/>
          </a:xfrm>
        </p:grpSpPr>
        <p:sp>
          <p:nvSpPr>
            <p:cNvPr id="12" name="Rectangle 11"/>
            <p:cNvSpPr/>
            <p:nvPr/>
          </p:nvSpPr>
          <p:spPr bwMode="auto">
            <a:xfrm>
              <a:off x="8785175" y="2430424"/>
              <a:ext cx="2951689"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200">
                <a:solidFill>
                  <a:srgbClr val="002050"/>
                </a:solidFill>
                <a:ea typeface="Segoe UI" panose="020B0502040204020203" pitchFamily="34" charset="0"/>
                <a:cs typeface="Segoe UI" panose="020B0502040204020203" pitchFamily="34" charset="0"/>
              </a:endParaRP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200">
                <a:solidFill>
                  <a:srgbClr val="002050"/>
                </a:solidFill>
                <a:ea typeface="Segoe UI" panose="020B0502040204020203" pitchFamily="34" charset="0"/>
                <a:cs typeface="Segoe UI" panose="020B0502040204020203" pitchFamily="34" charset="0"/>
              </a:endParaRPr>
            </a:p>
          </p:txBody>
        </p:sp>
        <p:sp>
          <p:nvSpPr>
            <p:cNvPr id="4" name="Rectangle 3"/>
            <p:cNvSpPr/>
            <p:nvPr/>
          </p:nvSpPr>
          <p:spPr bwMode="auto">
            <a:xfrm>
              <a:off x="8940431" y="3163896"/>
              <a:ext cx="3019741"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290" rIns="68580" bIns="34290" numCol="1" spcCol="0" rtlCol="0" fromWordArt="0" anchor="ctr" anchorCtr="0" forceAA="0" compatLnSpc="1">
              <a:prstTxWarp prst="textNoShape">
                <a:avLst/>
              </a:prstTxWarp>
              <a:noAutofit/>
            </a:bodyPr>
            <a:lstStyle/>
            <a:p>
              <a:pPr defTabSz="699354" fontAlgn="base">
                <a:spcBef>
                  <a:spcPct val="0"/>
                </a:spcBef>
                <a:spcAft>
                  <a:spcPct val="0"/>
                </a:spcAft>
                <a:defRPr/>
              </a:pPr>
              <a:r>
                <a:rPr lang="zh-TW" altLang="en-US" sz="1200" b="1" dirty="0">
                  <a:solidFill>
                    <a:srgbClr val="002050"/>
                  </a:solidFill>
                  <a:ea typeface="Segoe UI" panose="020B0502040204020203" pitchFamily="34" charset="0"/>
                  <a:cs typeface="Segoe UI" panose="020B0502040204020203" pitchFamily="34" charset="0"/>
                </a:rPr>
                <a:t>到了 </a:t>
              </a:r>
              <a:r>
                <a:rPr lang="en-US" sz="1200" b="1" dirty="0">
                  <a:solidFill>
                    <a:srgbClr val="002050"/>
                  </a:solidFill>
                  <a:ea typeface="Segoe UI" panose="020B0502040204020203" pitchFamily="34" charset="0"/>
                  <a:cs typeface="Segoe UI" panose="020B0502040204020203" pitchFamily="34" charset="0"/>
                </a:rPr>
                <a:t>2020</a:t>
              </a:r>
              <a:r>
                <a:rPr lang="zh-TW" altLang="en-US" sz="1200" b="1" dirty="0">
                  <a:solidFill>
                    <a:srgbClr val="002050"/>
                  </a:solidFill>
                  <a:ea typeface="Segoe UI" panose="020B0502040204020203" pitchFamily="34" charset="0"/>
                  <a:cs typeface="Segoe UI" panose="020B0502040204020203" pitchFamily="34" charset="0"/>
                </a:rPr>
                <a:t> 年代，</a:t>
              </a:r>
              <a:r>
                <a:rPr lang="en-US" sz="1200" dirty="0">
                  <a:solidFill>
                    <a:srgbClr val="002050"/>
                  </a:solidFill>
                  <a:ea typeface="Segoe UI" panose="020B0502040204020203" pitchFamily="34" charset="0"/>
                  <a:cs typeface="Segoe UI" panose="020B0502040204020203" pitchFamily="34" charset="0"/>
                </a:rPr>
                <a:t>S&amp;P 500</a:t>
              </a:r>
              <a:r>
                <a:rPr lang="zh-TW" altLang="en-US" sz="1200" dirty="0">
                  <a:solidFill>
                    <a:srgbClr val="002050"/>
                  </a:solidFill>
                  <a:ea typeface="Segoe UI" panose="020B0502040204020203" pitchFamily="34" charset="0"/>
                  <a:cs typeface="Segoe UI" panose="020B0502040204020203" pitchFamily="34" charset="0"/>
                </a:rPr>
                <a:t>大企業之中將有</a:t>
              </a:r>
              <a:r>
                <a:rPr lang="en-US" altLang="zh-TW" sz="1200" dirty="0">
                  <a:solidFill>
                    <a:srgbClr val="002050"/>
                  </a:solidFill>
                  <a:ea typeface="Segoe UI" panose="020B0502040204020203" pitchFamily="34" charset="0"/>
                  <a:cs typeface="Segoe UI" panose="020B0502040204020203" pitchFamily="34" charset="0"/>
                </a:rPr>
                <a:t>75%</a:t>
              </a:r>
              <a:r>
                <a:rPr lang="zh-TW" altLang="en-US" sz="1200" dirty="0">
                  <a:solidFill>
                    <a:srgbClr val="002050"/>
                  </a:solidFill>
                  <a:ea typeface="Segoe UI" panose="020B0502040204020203" pitchFamily="34" charset="0"/>
                  <a:cs typeface="Segoe UI" panose="020B0502040204020203" pitchFamily="34" charset="0"/>
                </a:rPr>
                <a:t>是新公司</a:t>
              </a:r>
              <a:endParaRPr lang="en-US" sz="1200" dirty="0">
                <a:solidFill>
                  <a:srgbClr val="002050"/>
                </a:solidFill>
                <a:ea typeface="Segoe UI" panose="020B0502040204020203" pitchFamily="34" charset="0"/>
                <a:cs typeface="Segoe UI" panose="020B0502040204020203" pitchFamily="34" charset="0"/>
              </a:endParaRPr>
            </a:p>
            <a:p>
              <a:pPr defTabSz="699354" fontAlgn="base">
                <a:spcBef>
                  <a:spcPct val="0"/>
                </a:spcBef>
                <a:spcAft>
                  <a:spcPct val="0"/>
                </a:spcAft>
                <a:defRPr/>
              </a:pPr>
              <a:r>
                <a:rPr lang="en-US" sz="1200" b="1" dirty="0">
                  <a:solidFill>
                    <a:srgbClr val="002050"/>
                  </a:solidFill>
                  <a:ea typeface="Segoe UI" panose="020B0502040204020203" pitchFamily="34" charset="0"/>
                  <a:cs typeface="Segoe UI" panose="020B0502040204020203" pitchFamily="34" charset="0"/>
                </a:rPr>
                <a:t> </a:t>
              </a:r>
            </a:p>
          </p:txBody>
        </p:sp>
      </p:grpSp>
      <p:cxnSp>
        <p:nvCxnSpPr>
          <p:cNvPr id="19" name="Straight Connector 18"/>
          <p:cNvCxnSpPr/>
          <p:nvPr/>
        </p:nvCxnSpPr>
        <p:spPr>
          <a:xfrm rot="5400000" flipV="1">
            <a:off x="7596823" y="3553422"/>
            <a:ext cx="0" cy="297950"/>
          </a:xfrm>
          <a:prstGeom prst="line">
            <a:avLst/>
          </a:prstGeom>
          <a:ln w="9525">
            <a:solidFill>
              <a:schemeClr val="bg2">
                <a:alpha val="85882"/>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7580960" y="3729645"/>
            <a:ext cx="900113" cy="864229"/>
          </a:xfrm>
          <a:prstGeom prst="bentConnector3">
            <a:avLst/>
          </a:prstGeom>
          <a:ln w="9525">
            <a:solidFill>
              <a:schemeClr val="bg2">
                <a:alpha val="85882"/>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6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close up of a map&#10;&#10;Description generated with high confidence">
            <a:extLst>
              <a:ext uri="{FF2B5EF4-FFF2-40B4-BE49-F238E27FC236}">
                <a16:creationId xmlns:a16="http://schemas.microsoft.com/office/drawing/2014/main" id="{8C4F0DDD-19B4-4AFB-98F8-E0718AAE3675}"/>
              </a:ext>
            </a:extLst>
          </p:cNvPr>
          <p:cNvPicPr>
            <a:picLocks noChangeAspect="1"/>
          </p:cNvPicPr>
          <p:nvPr/>
        </p:nvPicPr>
        <p:blipFill rotWithShape="1">
          <a:blip r:embed="rId3"/>
          <a:srcRect l="1669" r="22942" b="1"/>
          <a:stretch/>
        </p:blipFill>
        <p:spPr>
          <a:xfrm>
            <a:off x="3957066" y="1239342"/>
            <a:ext cx="4707188" cy="4183379"/>
          </a:xfrm>
          <a:prstGeom prst="rect">
            <a:avLst/>
          </a:prstGeom>
          <a:effectLst/>
        </p:spPr>
      </p:pic>
      <p:sp>
        <p:nvSpPr>
          <p:cNvPr id="2" name="Title 1">
            <a:extLst>
              <a:ext uri="{FF2B5EF4-FFF2-40B4-BE49-F238E27FC236}">
                <a16:creationId xmlns:a16="http://schemas.microsoft.com/office/drawing/2014/main" id="{E6C4F8BE-C9E5-4C94-BAA3-B4360C297D04}"/>
              </a:ext>
            </a:extLst>
          </p:cNvPr>
          <p:cNvSpPr>
            <a:spLocks noGrp="1"/>
          </p:cNvSpPr>
          <p:nvPr>
            <p:ph type="title" idx="4294967295"/>
          </p:nvPr>
        </p:nvSpPr>
        <p:spPr>
          <a:xfrm>
            <a:off x="0" y="1018904"/>
            <a:ext cx="4019550" cy="1568722"/>
          </a:xfrm>
        </p:spPr>
        <p:txBody>
          <a:bodyPr>
            <a:normAutofit/>
          </a:bodyPr>
          <a:lstStyle/>
          <a:p>
            <a:r>
              <a:rPr lang="en-US" sz="4000" dirty="0">
                <a:solidFill>
                  <a:schemeClr val="bg2">
                    <a:lumMod val="50000"/>
                  </a:schemeClr>
                </a:solidFill>
              </a:rPr>
              <a:t>SQL Server 2017 </a:t>
            </a:r>
            <a:r>
              <a:rPr lang="zh-TW" altLang="en-US" sz="4000" dirty="0">
                <a:solidFill>
                  <a:schemeClr val="bg2">
                    <a:lumMod val="50000"/>
                  </a:schemeClr>
                </a:solidFill>
              </a:rPr>
              <a:t>支援</a:t>
            </a:r>
            <a:r>
              <a:rPr lang="en-US" sz="4000" dirty="0">
                <a:solidFill>
                  <a:schemeClr val="bg2">
                    <a:lumMod val="50000"/>
                  </a:schemeClr>
                </a:solidFill>
              </a:rPr>
              <a:t> graph data</a:t>
            </a:r>
          </a:p>
        </p:txBody>
      </p:sp>
      <p:sp>
        <p:nvSpPr>
          <p:cNvPr id="3" name="Content Placeholder 2">
            <a:extLst>
              <a:ext uri="{FF2B5EF4-FFF2-40B4-BE49-F238E27FC236}">
                <a16:creationId xmlns:a16="http://schemas.microsoft.com/office/drawing/2014/main" id="{8F59A296-F76A-473C-9411-3A411F7D8E28}"/>
              </a:ext>
            </a:extLst>
          </p:cNvPr>
          <p:cNvSpPr>
            <a:spLocks noGrp="1"/>
          </p:cNvSpPr>
          <p:nvPr>
            <p:ph idx="4294967295"/>
          </p:nvPr>
        </p:nvSpPr>
        <p:spPr>
          <a:xfrm>
            <a:off x="0" y="2686050"/>
            <a:ext cx="3043646" cy="3153047"/>
          </a:xfrm>
        </p:spPr>
        <p:txBody>
          <a:bodyPr>
            <a:normAutofit/>
          </a:bodyPr>
          <a:lstStyle/>
          <a:p>
            <a:r>
              <a:rPr lang="zh-TW" altLang="en-US" sz="1800" dirty="0"/>
              <a:t>原生支援</a:t>
            </a:r>
            <a:r>
              <a:rPr lang="en-US" sz="1800" dirty="0"/>
              <a:t> nodes </a:t>
            </a:r>
            <a:r>
              <a:rPr lang="zh-TW" altLang="en-US" sz="1800" dirty="0"/>
              <a:t>和</a:t>
            </a:r>
            <a:r>
              <a:rPr lang="en-US" sz="1800" dirty="0"/>
              <a:t> edge </a:t>
            </a:r>
            <a:r>
              <a:rPr lang="zh-TW" altLang="en-US" sz="1800" dirty="0"/>
              <a:t>資料表</a:t>
            </a:r>
            <a:endParaRPr lang="en-US" sz="1800" dirty="0"/>
          </a:p>
          <a:p>
            <a:r>
              <a:rPr lang="zh-TW" altLang="en-US" sz="1800" dirty="0"/>
              <a:t>延伸查詢語言，不用 </a:t>
            </a:r>
            <a:r>
              <a:rPr lang="en-US" altLang="zh-TW" sz="1800" dirty="0"/>
              <a:t>Join</a:t>
            </a:r>
            <a:r>
              <a:rPr lang="zh-TW" altLang="en-US" sz="1800" dirty="0"/>
              <a:t>，提供</a:t>
            </a:r>
            <a:r>
              <a:rPr lang="en-US" sz="1800" dirty="0"/>
              <a:t> multi-hop </a:t>
            </a:r>
            <a:r>
              <a:rPr lang="zh-TW" altLang="en-US" sz="1800" dirty="0"/>
              <a:t>模式比對</a:t>
            </a:r>
            <a:r>
              <a:rPr lang="en-US" altLang="zh-TW" sz="1800" dirty="0"/>
              <a:t>(pattern matching)</a:t>
            </a:r>
            <a:r>
              <a:rPr lang="zh-TW" altLang="en-US" sz="1800" dirty="0"/>
              <a:t>的瀏覽</a:t>
            </a:r>
            <a:r>
              <a:rPr lang="en-US" sz="1800" dirty="0"/>
              <a:t> </a:t>
            </a:r>
          </a:p>
          <a:p>
            <a:r>
              <a:rPr lang="zh-TW" altLang="en-US" sz="1800" dirty="0"/>
              <a:t>查詢橫跨一般的</a:t>
            </a:r>
            <a:r>
              <a:rPr lang="en-US" sz="1800" dirty="0"/>
              <a:t> SQL </a:t>
            </a:r>
            <a:r>
              <a:rPr lang="zh-TW" altLang="en-US" sz="1800" dirty="0"/>
              <a:t>資料表和</a:t>
            </a:r>
            <a:r>
              <a:rPr lang="en-US" sz="1800" dirty="0"/>
              <a:t> graph </a:t>
            </a:r>
            <a:r>
              <a:rPr lang="zh-TW" altLang="en-US" sz="1800" dirty="0"/>
              <a:t>資料</a:t>
            </a:r>
            <a:endParaRPr lang="en-US" sz="1800" dirty="0"/>
          </a:p>
          <a:p>
            <a:r>
              <a:rPr lang="zh-TW" altLang="en-US" sz="1800" dirty="0"/>
              <a:t>綜效</a:t>
            </a:r>
            <a:r>
              <a:rPr lang="en-US" sz="1800" dirty="0"/>
              <a:t> – </a:t>
            </a:r>
            <a:r>
              <a:rPr lang="zh-TW" altLang="en-US" sz="1800" dirty="0"/>
              <a:t>例如，支援</a:t>
            </a:r>
            <a:r>
              <a:rPr lang="en-US" sz="1800" dirty="0"/>
              <a:t> </a:t>
            </a:r>
            <a:r>
              <a:rPr lang="en-US" sz="1800" dirty="0" err="1"/>
              <a:t>Columnstore</a:t>
            </a:r>
            <a:r>
              <a:rPr lang="en-US" sz="1800" dirty="0"/>
              <a:t> </a:t>
            </a:r>
            <a:r>
              <a:rPr lang="zh-TW" altLang="en-US" sz="1800" dirty="0"/>
              <a:t>索引</a:t>
            </a:r>
            <a:endParaRPr lang="en-US" sz="1800" dirty="0"/>
          </a:p>
          <a:p>
            <a:endParaRPr lang="en-US" sz="1800" dirty="0"/>
          </a:p>
        </p:txBody>
      </p:sp>
    </p:spTree>
    <p:extLst>
      <p:ext uri="{BB962C8B-B14F-4D97-AF65-F5344CB8AC3E}">
        <p14:creationId xmlns:p14="http://schemas.microsoft.com/office/powerpoint/2010/main" val="34363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79563"/>
            <a:ext cx="2965269" cy="3698875"/>
          </a:xfrm>
        </p:spPr>
        <p:txBody>
          <a:bodyPr anchor="ctr">
            <a:normAutofit/>
          </a:bodyPr>
          <a:lstStyle/>
          <a:p>
            <a:pPr algn="r"/>
            <a:r>
              <a:rPr lang="en-US" sz="4400" dirty="0">
                <a:solidFill>
                  <a:schemeClr val="bg2">
                    <a:lumMod val="50000"/>
                  </a:schemeClr>
                </a:solidFill>
              </a:rPr>
              <a:t>Graph Database </a:t>
            </a:r>
            <a:br>
              <a:rPr lang="en-US" sz="4400" dirty="0">
                <a:solidFill>
                  <a:schemeClr val="bg2">
                    <a:lumMod val="50000"/>
                  </a:schemeClr>
                </a:solidFill>
              </a:rPr>
            </a:br>
            <a:r>
              <a:rPr lang="zh-TW" altLang="en-US" sz="4400" dirty="0">
                <a:solidFill>
                  <a:schemeClr val="bg2">
                    <a:lumMod val="50000"/>
                  </a:schemeClr>
                </a:solidFill>
              </a:rPr>
              <a:t>術語</a:t>
            </a:r>
            <a:endParaRPr lang="en-US" sz="4400" dirty="0">
              <a:solidFill>
                <a:schemeClr val="bg2">
                  <a:lumMod val="50000"/>
                </a:schemeClr>
              </a:solidFill>
            </a:endParaRPr>
          </a:p>
        </p:txBody>
      </p:sp>
      <p:sp>
        <p:nvSpPr>
          <p:cNvPr id="3" name="Content Placeholder 2"/>
          <p:cNvSpPr>
            <a:spLocks noGrp="1"/>
          </p:cNvSpPr>
          <p:nvPr>
            <p:ph idx="4294967295"/>
          </p:nvPr>
        </p:nvSpPr>
        <p:spPr>
          <a:xfrm>
            <a:off x="4360863" y="1579563"/>
            <a:ext cx="4783137" cy="3698875"/>
          </a:xfrm>
        </p:spPr>
        <p:txBody>
          <a:bodyPr anchor="ctr">
            <a:normAutofit/>
          </a:bodyPr>
          <a:lstStyle/>
          <a:p>
            <a:r>
              <a:rPr lang="en-US" sz="1800" b="1" dirty="0"/>
              <a:t>Nodes</a:t>
            </a:r>
            <a:r>
              <a:rPr lang="zh-TW" altLang="en-US" sz="1800" b="1" dirty="0"/>
              <a:t>：</a:t>
            </a:r>
            <a:r>
              <a:rPr lang="zh-TW" altLang="en-US" sz="1800" dirty="0"/>
              <a:t>本體</a:t>
            </a:r>
            <a:r>
              <a:rPr lang="en-US" sz="1800" dirty="0"/>
              <a:t> – </a:t>
            </a:r>
            <a:r>
              <a:rPr lang="zh-TW" altLang="en-US" sz="1800" dirty="0"/>
              <a:t>例如店家、人、產品</a:t>
            </a:r>
            <a:endParaRPr lang="en-US" sz="1800" dirty="0"/>
          </a:p>
          <a:p>
            <a:r>
              <a:rPr lang="en-US" sz="1800" b="1" dirty="0"/>
              <a:t>Edges</a:t>
            </a:r>
            <a:r>
              <a:rPr lang="zh-TW" altLang="en-US" sz="1800" dirty="0"/>
              <a:t>：本體間的關係，連結 </a:t>
            </a:r>
            <a:r>
              <a:rPr lang="en-US" altLang="zh-TW" sz="1800" dirty="0"/>
              <a:t>node </a:t>
            </a:r>
            <a:r>
              <a:rPr lang="zh-TW" altLang="en-US" sz="1800" dirty="0"/>
              <a:t>與 </a:t>
            </a:r>
            <a:r>
              <a:rPr lang="en-US" altLang="zh-TW" sz="1800" dirty="0"/>
              <a:t>node </a:t>
            </a:r>
            <a:r>
              <a:rPr lang="zh-TW" altLang="en-US" sz="1800" dirty="0"/>
              <a:t>間的線</a:t>
            </a:r>
            <a:endParaRPr lang="en-US" sz="1800" dirty="0"/>
          </a:p>
          <a:p>
            <a:r>
              <a:rPr lang="en-US" sz="1800" b="1" dirty="0"/>
              <a:t>Properties</a:t>
            </a:r>
            <a:r>
              <a:rPr lang="en-US" sz="1800" dirty="0"/>
              <a:t> </a:t>
            </a:r>
            <a:r>
              <a:rPr lang="zh-TW" altLang="en-US" sz="1800" dirty="0"/>
              <a:t>或</a:t>
            </a:r>
            <a:r>
              <a:rPr lang="en-US" sz="1800" dirty="0"/>
              <a:t> </a:t>
            </a:r>
            <a:r>
              <a:rPr lang="en-US" sz="1800" b="1" dirty="0"/>
              <a:t>Attributes</a:t>
            </a:r>
            <a:r>
              <a:rPr lang="zh-TW" altLang="en-US" sz="1800" dirty="0"/>
              <a:t>：與特定 </a:t>
            </a:r>
            <a:r>
              <a:rPr lang="en-US" altLang="zh-TW" sz="1800" dirty="0"/>
              <a:t>node </a:t>
            </a:r>
            <a:r>
              <a:rPr lang="zh-TW" altLang="en-US" sz="1800" dirty="0"/>
              <a:t>和</a:t>
            </a:r>
            <a:r>
              <a:rPr lang="en-US" altLang="zh-TW" sz="1800" dirty="0"/>
              <a:t> edge</a:t>
            </a:r>
            <a:r>
              <a:rPr lang="zh-TW" altLang="en-US" sz="1800" dirty="0"/>
              <a:t>相關的資訊</a:t>
            </a:r>
            <a:r>
              <a:rPr lang="en-US" sz="1800" dirty="0"/>
              <a:t> </a:t>
            </a:r>
          </a:p>
        </p:txBody>
      </p:sp>
    </p:spTree>
    <p:extLst>
      <p:ext uri="{BB962C8B-B14F-4D97-AF65-F5344CB8AC3E}">
        <p14:creationId xmlns:p14="http://schemas.microsoft.com/office/powerpoint/2010/main" val="435703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46163"/>
            <a:ext cx="7886700" cy="995362"/>
          </a:xfrm>
        </p:spPr>
        <p:txBody>
          <a:bodyPr>
            <a:normAutofit/>
          </a:bodyPr>
          <a:lstStyle/>
          <a:p>
            <a:r>
              <a:rPr lang="zh-TW" altLang="en-US" sz="4500" dirty="0">
                <a:solidFill>
                  <a:schemeClr val="bg2">
                    <a:lumMod val="50000"/>
                  </a:schemeClr>
                </a:solidFill>
              </a:rPr>
              <a:t>推薦引擎</a:t>
            </a:r>
            <a:endParaRPr lang="en-US" sz="4500" dirty="0">
              <a:solidFill>
                <a:schemeClr val="bg2">
                  <a:lumMod val="50000"/>
                </a:schemeClr>
              </a:solidFill>
            </a:endParaRPr>
          </a:p>
        </p:txBody>
      </p:sp>
      <p:sp>
        <p:nvSpPr>
          <p:cNvPr id="8" name="Content Placeholder 9">
            <a:extLst>
              <a:ext uri="{FF2B5EF4-FFF2-40B4-BE49-F238E27FC236}">
                <a16:creationId xmlns:a16="http://schemas.microsoft.com/office/drawing/2014/main" id="{B0833AD8-65BF-42EA-A5CA-736E7F8C1FF4}"/>
              </a:ext>
            </a:extLst>
          </p:cNvPr>
          <p:cNvSpPr txBox="1">
            <a:spLocks/>
          </p:cNvSpPr>
          <p:nvPr/>
        </p:nvSpPr>
        <p:spPr>
          <a:xfrm>
            <a:off x="265269" y="2001222"/>
            <a:ext cx="5287132" cy="3418769"/>
          </a:xfrm>
          <a:prstGeom prst="rect">
            <a:avLst/>
          </a:prstGeom>
        </p:spPr>
        <p:txBody>
          <a:bodyPr vert="horz" lIns="68580" tIns="34290" rIns="68580" bIns="3429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defTabSz="914378">
              <a:buClr>
                <a:prstClr val="black"/>
              </a:buClr>
              <a:defRPr/>
            </a:pPr>
            <a:r>
              <a:rPr lang="zh-TW" altLang="en-US" sz="3300" dirty="0">
                <a:solidFill>
                  <a:srgbClr val="00B0F0"/>
                </a:solidFill>
                <a:latin typeface="Calibri Light" panose="020F0302020204030204"/>
              </a:rPr>
              <a:t>情境範例</a:t>
            </a:r>
            <a:endParaRPr lang="en-US" sz="3300" dirty="0">
              <a:solidFill>
                <a:srgbClr val="00B0F0"/>
              </a:solidFill>
              <a:latin typeface="Calibri Light" panose="020F0302020204030204"/>
            </a:endParaRPr>
          </a:p>
          <a:p>
            <a:pPr marL="257175" lvl="2" indent="-257175" defTabSz="914378">
              <a:buClr>
                <a:prstClr val="black"/>
              </a:buClr>
              <a:buFont typeface="Arial" panose="020B0604020202020204" pitchFamily="34" charset="0"/>
              <a:buChar char="•"/>
              <a:defRPr/>
            </a:pPr>
            <a:r>
              <a:rPr lang="zh-TW" altLang="en-US" sz="1650" dirty="0">
                <a:solidFill>
                  <a:prstClr val="black"/>
                </a:solidFill>
                <a:latin typeface="Calibri" panose="020F0502020204030204"/>
              </a:rPr>
              <a:t>產品銷售資料</a:t>
            </a:r>
            <a:endParaRPr lang="en-US" sz="1650" dirty="0">
              <a:solidFill>
                <a:prstClr val="black"/>
              </a:solidFill>
              <a:latin typeface="Calibri" panose="020F0502020204030204"/>
            </a:endParaRPr>
          </a:p>
          <a:p>
            <a:pPr marL="1162058" lvl="3" indent="-257175" defTabSz="685800">
              <a:spcBef>
                <a:spcPts val="375"/>
              </a:spcBef>
              <a:buClr>
                <a:prstClr val="black"/>
              </a:buClr>
              <a:defRPr/>
            </a:pPr>
            <a:r>
              <a:rPr lang="zh-TW" altLang="en-US" sz="1650" dirty="0">
                <a:solidFill>
                  <a:prstClr val="black"/>
                </a:solidFill>
                <a:latin typeface="Calibri" panose="020F0502020204030204"/>
              </a:rPr>
              <a:t>如果某個人</a:t>
            </a:r>
            <a:r>
              <a:rPr lang="en-US" sz="1650" dirty="0">
                <a:solidFill>
                  <a:prstClr val="black"/>
                </a:solidFill>
                <a:latin typeface="Calibri" panose="020F0502020204030204"/>
              </a:rPr>
              <a:t> P </a:t>
            </a:r>
            <a:r>
              <a:rPr lang="zh-TW" altLang="en-US" sz="1650" dirty="0">
                <a:solidFill>
                  <a:prstClr val="black"/>
                </a:solidFill>
                <a:latin typeface="Calibri" panose="020F0502020204030204"/>
              </a:rPr>
              <a:t>買了產品</a:t>
            </a:r>
            <a:r>
              <a:rPr lang="en-US" sz="1650" dirty="0">
                <a:solidFill>
                  <a:prstClr val="black"/>
                </a:solidFill>
                <a:latin typeface="Calibri" panose="020F0502020204030204"/>
              </a:rPr>
              <a:t> A, </a:t>
            </a:r>
            <a:r>
              <a:rPr lang="zh-TW" altLang="en-US" sz="1650" dirty="0">
                <a:solidFill>
                  <a:prstClr val="black"/>
                </a:solidFill>
                <a:latin typeface="Calibri" panose="020F0502020204030204"/>
              </a:rPr>
              <a:t>找尋朋友他的</a:t>
            </a:r>
            <a:r>
              <a:rPr lang="en-US" sz="1650" dirty="0">
                <a:solidFill>
                  <a:prstClr val="black"/>
                </a:solidFill>
                <a:latin typeface="Calibri" panose="020F0502020204030204"/>
              </a:rPr>
              <a:t> P </a:t>
            </a:r>
            <a:r>
              <a:rPr lang="zh-TW" altLang="en-US" sz="1650" dirty="0">
                <a:solidFill>
                  <a:prstClr val="black"/>
                </a:solidFill>
                <a:latin typeface="Calibri" panose="020F0502020204030204"/>
              </a:rPr>
              <a:t>也買了</a:t>
            </a:r>
            <a:r>
              <a:rPr lang="en-US" sz="1650" dirty="0">
                <a:solidFill>
                  <a:prstClr val="black"/>
                </a:solidFill>
                <a:latin typeface="Calibri" panose="020F0502020204030204"/>
              </a:rPr>
              <a:t> A</a:t>
            </a:r>
            <a:r>
              <a:rPr lang="zh-TW" altLang="en-US" sz="1650" dirty="0">
                <a:solidFill>
                  <a:prstClr val="black"/>
                </a:solidFill>
                <a:latin typeface="Calibri" panose="020F0502020204030204"/>
              </a:rPr>
              <a:t>，及其買了其他那些產品，以此產生推薦</a:t>
            </a:r>
            <a:endParaRPr lang="en-US" sz="1650" dirty="0">
              <a:solidFill>
                <a:prstClr val="black"/>
              </a:solidFill>
              <a:latin typeface="Calibri" panose="020F0502020204030204"/>
            </a:endParaRPr>
          </a:p>
          <a:p>
            <a:pPr marL="904883" lvl="3" indent="0" defTabSz="685800">
              <a:spcBef>
                <a:spcPts val="375"/>
              </a:spcBef>
              <a:buClr>
                <a:prstClr val="black"/>
              </a:buClr>
              <a:buNone/>
              <a:defRPr/>
            </a:pPr>
            <a:endParaRPr lang="en-US" sz="1650" dirty="0">
              <a:solidFill>
                <a:prstClr val="black"/>
              </a:solidFill>
              <a:latin typeface="Calibri" panose="020F0502020204030204"/>
            </a:endParaRPr>
          </a:p>
          <a:p>
            <a:pPr marL="257175" lvl="2" indent="-257175" defTabSz="914378">
              <a:buClr>
                <a:prstClr val="black"/>
              </a:buClr>
              <a:buFont typeface="Arial" panose="020B0604020202020204" pitchFamily="34" charset="0"/>
              <a:buChar char="•"/>
              <a:defRPr/>
            </a:pPr>
            <a:r>
              <a:rPr lang="zh-TW" altLang="en-US" sz="1650" dirty="0">
                <a:solidFill>
                  <a:prstClr val="black"/>
                </a:solidFill>
                <a:latin typeface="Calibri" panose="020F0502020204030204"/>
              </a:rPr>
              <a:t>社群網路</a:t>
            </a:r>
            <a:r>
              <a:rPr lang="en-US" sz="1650" dirty="0">
                <a:solidFill>
                  <a:prstClr val="black"/>
                </a:solidFill>
                <a:latin typeface="Calibri" panose="020F0502020204030204"/>
              </a:rPr>
              <a:t> </a:t>
            </a:r>
          </a:p>
          <a:p>
            <a:pPr marL="1162058" lvl="3" indent="-257175" defTabSz="685800">
              <a:spcBef>
                <a:spcPts val="375"/>
              </a:spcBef>
              <a:buClr>
                <a:prstClr val="black"/>
              </a:buClr>
              <a:defRPr/>
            </a:pPr>
            <a:r>
              <a:rPr lang="zh-TW" altLang="en-US" sz="1650" dirty="0">
                <a:solidFill>
                  <a:prstClr val="black"/>
                </a:solidFill>
                <a:latin typeface="Calibri" panose="020F0502020204030204"/>
              </a:rPr>
              <a:t>與 </a:t>
            </a:r>
            <a:r>
              <a:rPr lang="en-US" sz="1650" dirty="0">
                <a:solidFill>
                  <a:prstClr val="black"/>
                </a:solidFill>
                <a:latin typeface="Calibri" panose="020F0502020204030204"/>
              </a:rPr>
              <a:t>Yelp </a:t>
            </a:r>
            <a:r>
              <a:rPr lang="zh-TW" altLang="en-US" sz="1650" dirty="0">
                <a:solidFill>
                  <a:prstClr val="black"/>
                </a:solidFill>
                <a:latin typeface="Calibri" panose="020F0502020204030204"/>
              </a:rPr>
              <a:t>應用近似，尋找與我有相同喜好餐廳的朋友，建議他們所喜好的餐廳</a:t>
            </a:r>
            <a:endParaRPr lang="en-US" sz="1650" dirty="0">
              <a:solidFill>
                <a:prstClr val="black"/>
              </a:solidFill>
              <a:latin typeface="Calibri" panose="020F0502020204030204"/>
            </a:endParaRPr>
          </a:p>
          <a:p>
            <a:pPr marL="0" lvl="2" indent="0" defTabSz="914378">
              <a:buClr>
                <a:prstClr val="black"/>
              </a:buClr>
              <a:defRPr/>
            </a:pPr>
            <a:endParaRPr lang="en-US" sz="1500" dirty="0">
              <a:solidFill>
                <a:prstClr val="black"/>
              </a:solidFill>
              <a:latin typeface="Calibri" panose="020F0502020204030204"/>
            </a:endParaRPr>
          </a:p>
          <a:p>
            <a:pPr marL="0" lvl="2" indent="0" defTabSz="914378">
              <a:buClr>
                <a:prstClr val="black"/>
              </a:buClr>
              <a:defRPr/>
            </a:pPr>
            <a:endParaRPr lang="en-US" sz="15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A49BDD2C-4511-4C4B-8E08-10705E2532D3}"/>
              </a:ext>
            </a:extLst>
          </p:cNvPr>
          <p:cNvSpPr/>
          <p:nvPr/>
        </p:nvSpPr>
        <p:spPr>
          <a:xfrm>
            <a:off x="6163536" y="4291522"/>
            <a:ext cx="838052" cy="86756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85800">
              <a:defRPr/>
            </a:pPr>
            <a:r>
              <a:rPr lang="en-US" sz="900" b="1">
                <a:solidFill>
                  <a:prstClr val="black"/>
                </a:solidFill>
                <a:latin typeface="Calibri" panose="020F0502020204030204"/>
              </a:rPr>
              <a:t>Product</a:t>
            </a:r>
            <a:endParaRPr lang="en-US" sz="1350" b="1">
              <a:solidFill>
                <a:prstClr val="black"/>
              </a:solidFill>
              <a:latin typeface="Calibri" panose="020F0502020204030204"/>
            </a:endParaRPr>
          </a:p>
        </p:txBody>
      </p:sp>
      <p:pic>
        <p:nvPicPr>
          <p:cNvPr id="12" name="Graphic 11" descr="User">
            <a:extLst>
              <a:ext uri="{FF2B5EF4-FFF2-40B4-BE49-F238E27FC236}">
                <a16:creationId xmlns:a16="http://schemas.microsoft.com/office/drawing/2014/main" id="{395275E6-6B89-4975-9939-AC3004D4BCEC}"/>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7960" y="2532513"/>
            <a:ext cx="685800" cy="685800"/>
          </a:xfrm>
          <a:prstGeom prst="rect">
            <a:avLst/>
          </a:prstGeom>
        </p:spPr>
      </p:pic>
      <p:pic>
        <p:nvPicPr>
          <p:cNvPr id="14" name="Graphic 13" descr="Earth Globe Europe-Africa">
            <a:extLst>
              <a:ext uri="{FF2B5EF4-FFF2-40B4-BE49-F238E27FC236}">
                <a16:creationId xmlns:a16="http://schemas.microsoft.com/office/drawing/2014/main" id="{2CE3D944-79D1-486B-8CD8-7064463FC1C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1968" y="2736950"/>
            <a:ext cx="685800" cy="685800"/>
          </a:xfrm>
          <a:prstGeom prst="rect">
            <a:avLst/>
          </a:prstGeom>
        </p:spPr>
      </p:pic>
      <p:cxnSp>
        <p:nvCxnSpPr>
          <p:cNvPr id="19" name="Straight Arrow Connector 18">
            <a:extLst>
              <a:ext uri="{FF2B5EF4-FFF2-40B4-BE49-F238E27FC236}">
                <a16:creationId xmlns:a16="http://schemas.microsoft.com/office/drawing/2014/main" id="{93324D58-717C-44EF-9F09-D1B5CFF4995F}"/>
              </a:ext>
            </a:extLst>
          </p:cNvPr>
          <p:cNvCxnSpPr>
            <a:stCxn id="12" idx="3"/>
            <a:endCxn id="14" idx="1"/>
          </p:cNvCxnSpPr>
          <p:nvPr/>
        </p:nvCxnSpPr>
        <p:spPr>
          <a:xfrm>
            <a:off x="7223761" y="2875414"/>
            <a:ext cx="928208" cy="20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5F9AAE-388D-4C32-9AF6-89E2BB3BF3D0}"/>
              </a:ext>
            </a:extLst>
          </p:cNvPr>
          <p:cNvCxnSpPr>
            <a:cxnSpLocks/>
            <a:endCxn id="11" idx="0"/>
          </p:cNvCxnSpPr>
          <p:nvPr/>
        </p:nvCxnSpPr>
        <p:spPr>
          <a:xfrm flipH="1">
            <a:off x="6582562" y="3211597"/>
            <a:ext cx="28505" cy="1079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34868DFC-ACFF-410A-9426-F0346548651B}"/>
              </a:ext>
            </a:extLst>
          </p:cNvPr>
          <p:cNvCxnSpPr>
            <a:cxnSpLocks/>
            <a:stCxn id="12" idx="3"/>
            <a:endCxn id="12" idx="0"/>
          </p:cNvCxnSpPr>
          <p:nvPr/>
        </p:nvCxnSpPr>
        <p:spPr>
          <a:xfrm flipH="1" flipV="1">
            <a:off x="6880860" y="2532513"/>
            <a:ext cx="342900" cy="342900"/>
          </a:xfrm>
          <a:prstGeom prst="curvedConnector4">
            <a:avLst>
              <a:gd name="adj1" fmla="val -93636"/>
              <a:gd name="adj2" fmla="val 1936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45B924-CFE8-4B0D-A1CF-36CB554BB22F}"/>
              </a:ext>
            </a:extLst>
          </p:cNvPr>
          <p:cNvCxnSpPr>
            <a:cxnSpLocks/>
            <a:stCxn id="11" idx="6"/>
          </p:cNvCxnSpPr>
          <p:nvPr/>
        </p:nvCxnSpPr>
        <p:spPr>
          <a:xfrm flipV="1">
            <a:off x="7001588" y="3316748"/>
            <a:ext cx="1259980" cy="1408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14AA572-B59A-4070-8D99-96FC9EEF397F}"/>
              </a:ext>
            </a:extLst>
          </p:cNvPr>
          <p:cNvSpPr txBox="1"/>
          <p:nvPr/>
        </p:nvSpPr>
        <p:spPr>
          <a:xfrm>
            <a:off x="7458435" y="2140016"/>
            <a:ext cx="585417"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Friends</a:t>
            </a:r>
            <a:endParaRPr lang="en-US" sz="1350">
              <a:solidFill>
                <a:prstClr val="black"/>
              </a:solidFill>
              <a:latin typeface="Calibri" panose="020F0502020204030204"/>
            </a:endParaRPr>
          </a:p>
        </p:txBody>
      </p:sp>
      <p:sp>
        <p:nvSpPr>
          <p:cNvPr id="34" name="TextBox 33">
            <a:extLst>
              <a:ext uri="{FF2B5EF4-FFF2-40B4-BE49-F238E27FC236}">
                <a16:creationId xmlns:a16="http://schemas.microsoft.com/office/drawing/2014/main" id="{D39FAFF5-A30C-4F39-BB1D-07849860093F}"/>
              </a:ext>
            </a:extLst>
          </p:cNvPr>
          <p:cNvSpPr txBox="1"/>
          <p:nvPr/>
        </p:nvSpPr>
        <p:spPr>
          <a:xfrm>
            <a:off x="7546782" y="2743013"/>
            <a:ext cx="623889"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location</a:t>
            </a:r>
            <a:endParaRPr lang="en-US" sz="1350">
              <a:solidFill>
                <a:prstClr val="black"/>
              </a:solidFill>
              <a:latin typeface="Calibri" panose="020F0502020204030204"/>
            </a:endParaRPr>
          </a:p>
        </p:txBody>
      </p:sp>
      <p:sp>
        <p:nvSpPr>
          <p:cNvPr id="35" name="TextBox 34">
            <a:extLst>
              <a:ext uri="{FF2B5EF4-FFF2-40B4-BE49-F238E27FC236}">
                <a16:creationId xmlns:a16="http://schemas.microsoft.com/office/drawing/2014/main" id="{5C149450-D8B6-415E-A1F0-9435A5BD127B}"/>
              </a:ext>
            </a:extLst>
          </p:cNvPr>
          <p:cNvSpPr txBox="1"/>
          <p:nvPr/>
        </p:nvSpPr>
        <p:spPr>
          <a:xfrm>
            <a:off x="5855859" y="3383857"/>
            <a:ext cx="766557"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hasBought</a:t>
            </a:r>
            <a:endParaRPr lang="en-US" sz="1350">
              <a:solidFill>
                <a:prstClr val="black"/>
              </a:solidFill>
              <a:latin typeface="Calibri" panose="020F0502020204030204"/>
            </a:endParaRPr>
          </a:p>
        </p:txBody>
      </p:sp>
      <p:sp>
        <p:nvSpPr>
          <p:cNvPr id="36" name="TextBox 35">
            <a:extLst>
              <a:ext uri="{FF2B5EF4-FFF2-40B4-BE49-F238E27FC236}">
                <a16:creationId xmlns:a16="http://schemas.microsoft.com/office/drawing/2014/main" id="{C0268C47-6831-4D6B-A807-BF3960B4B1EE}"/>
              </a:ext>
            </a:extLst>
          </p:cNvPr>
          <p:cNvSpPr txBox="1"/>
          <p:nvPr/>
        </p:nvSpPr>
        <p:spPr>
          <a:xfrm>
            <a:off x="7611312" y="3915042"/>
            <a:ext cx="542136"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sellsAt</a:t>
            </a:r>
            <a:endParaRPr lang="en-US" sz="1350">
              <a:solidFill>
                <a:prstClr val="black"/>
              </a:solidFill>
              <a:latin typeface="Calibri" panose="020F0502020204030204"/>
            </a:endParaRPr>
          </a:p>
        </p:txBody>
      </p:sp>
      <p:cxnSp>
        <p:nvCxnSpPr>
          <p:cNvPr id="37" name="Straight Arrow Connector 36">
            <a:extLst>
              <a:ext uri="{FF2B5EF4-FFF2-40B4-BE49-F238E27FC236}">
                <a16:creationId xmlns:a16="http://schemas.microsoft.com/office/drawing/2014/main" id="{06B16B2C-B53F-4BE9-AF56-24178A2DC6DC}"/>
              </a:ext>
            </a:extLst>
          </p:cNvPr>
          <p:cNvCxnSpPr>
            <a:cxnSpLocks/>
            <a:endCxn id="11" idx="7"/>
          </p:cNvCxnSpPr>
          <p:nvPr/>
        </p:nvCxnSpPr>
        <p:spPr>
          <a:xfrm flipH="1">
            <a:off x="6878858" y="3143119"/>
            <a:ext cx="51675" cy="127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User">
            <a:extLst>
              <a:ext uri="{FF2B5EF4-FFF2-40B4-BE49-F238E27FC236}">
                <a16:creationId xmlns:a16="http://schemas.microsoft.com/office/drawing/2014/main" id="{7FF09E60-CA55-49D3-9194-C45BAF1E522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5788" y="2611882"/>
            <a:ext cx="685800" cy="685800"/>
          </a:xfrm>
          <a:prstGeom prst="rect">
            <a:avLst/>
          </a:prstGeom>
        </p:spPr>
      </p:pic>
      <p:sp>
        <p:nvSpPr>
          <p:cNvPr id="49" name="TextBox 48">
            <a:extLst>
              <a:ext uri="{FF2B5EF4-FFF2-40B4-BE49-F238E27FC236}">
                <a16:creationId xmlns:a16="http://schemas.microsoft.com/office/drawing/2014/main" id="{E7B5799A-AE82-4951-B751-680333990B45}"/>
              </a:ext>
            </a:extLst>
          </p:cNvPr>
          <p:cNvSpPr txBox="1"/>
          <p:nvPr/>
        </p:nvSpPr>
        <p:spPr>
          <a:xfrm>
            <a:off x="6932640" y="3448426"/>
            <a:ext cx="691215"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isLooking</a:t>
            </a:r>
            <a:endParaRPr lang="en-US" sz="1350">
              <a:solidFill>
                <a:prstClr val="black"/>
              </a:solidFill>
              <a:latin typeface="Calibri" panose="020F0502020204030204"/>
            </a:endParaRPr>
          </a:p>
        </p:txBody>
      </p:sp>
    </p:spTree>
    <p:extLst>
      <p:ext uri="{BB962C8B-B14F-4D97-AF65-F5344CB8AC3E}">
        <p14:creationId xmlns:p14="http://schemas.microsoft.com/office/powerpoint/2010/main" val="2594012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3225" y="1074738"/>
            <a:ext cx="8740775" cy="674687"/>
          </a:xfrm>
        </p:spPr>
        <p:txBody>
          <a:bodyPr/>
          <a:lstStyle/>
          <a:p>
            <a:r>
              <a:rPr lang="zh-TW" altLang="en-US" dirty="0">
                <a:solidFill>
                  <a:schemeClr val="bg2">
                    <a:lumMod val="50000"/>
                  </a:schemeClr>
                </a:solidFill>
              </a:rPr>
              <a:t>利用</a:t>
            </a:r>
            <a:r>
              <a:rPr lang="en-US" dirty="0">
                <a:solidFill>
                  <a:schemeClr val="bg2">
                    <a:lumMod val="50000"/>
                  </a:schemeClr>
                </a:solidFill>
              </a:rPr>
              <a:t> SQL Graph</a:t>
            </a:r>
            <a:r>
              <a:rPr lang="zh-TW" altLang="en-US" dirty="0">
                <a:solidFill>
                  <a:schemeClr val="bg2">
                    <a:lumMod val="50000"/>
                  </a:schemeClr>
                </a:solidFill>
              </a:rPr>
              <a:t> 實作</a:t>
            </a:r>
            <a:endParaRPr lang="en-US" dirty="0">
              <a:solidFill>
                <a:schemeClr val="bg2">
                  <a:lumMod val="50000"/>
                </a:schemeClr>
              </a:solidFill>
            </a:endParaRPr>
          </a:p>
        </p:txBody>
      </p:sp>
      <p:sp>
        <p:nvSpPr>
          <p:cNvPr id="4" name="Flowchart: Connector 3"/>
          <p:cNvSpPr/>
          <p:nvPr/>
        </p:nvSpPr>
        <p:spPr>
          <a:xfrm>
            <a:off x="1426092" y="1937907"/>
            <a:ext cx="1461977" cy="1403497"/>
          </a:xfrm>
          <a:prstGeom prst="flowChartConnector">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b="1" err="1">
                <a:solidFill>
                  <a:prstClr val="black"/>
                </a:solidFill>
                <a:latin typeface="Calibri" panose="020F0502020204030204"/>
              </a:rPr>
              <a:t>UniqueUser</a:t>
            </a:r>
            <a:r>
              <a:rPr lang="en-US" sz="1350" b="1">
                <a:solidFill>
                  <a:prstClr val="black"/>
                </a:solidFill>
                <a:latin typeface="Calibri" panose="020F0502020204030204"/>
              </a:rPr>
              <a:t> </a:t>
            </a:r>
          </a:p>
          <a:p>
            <a:pPr algn="ctr" defTabSz="685800">
              <a:defRPr/>
            </a:pPr>
            <a:endParaRPr lang="en-US" sz="1350" b="1">
              <a:solidFill>
                <a:prstClr val="black"/>
              </a:solidFill>
              <a:latin typeface="Calibri" panose="020F0502020204030204"/>
            </a:endParaRPr>
          </a:p>
          <a:p>
            <a:pPr algn="ctr" defTabSz="685800">
              <a:defRPr/>
            </a:pPr>
            <a:r>
              <a:rPr lang="en-US" sz="1050">
                <a:solidFill>
                  <a:prstClr val="black"/>
                </a:solidFill>
                <a:latin typeface="Calibri" panose="020F0502020204030204"/>
              </a:rPr>
              <a:t>(node table)</a:t>
            </a:r>
          </a:p>
        </p:txBody>
      </p:sp>
      <p:sp>
        <p:nvSpPr>
          <p:cNvPr id="5" name="Flowchart: Connector 4"/>
          <p:cNvSpPr/>
          <p:nvPr/>
        </p:nvSpPr>
        <p:spPr>
          <a:xfrm>
            <a:off x="6189478" y="1937908"/>
            <a:ext cx="1461977" cy="1403497"/>
          </a:xfrm>
          <a:prstGeom prst="flowChartConnector">
            <a:avLst/>
          </a:prstGeom>
          <a:solidFill>
            <a:schemeClr val="accent6">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b="1" err="1">
                <a:solidFill>
                  <a:prstClr val="black"/>
                </a:solidFill>
                <a:latin typeface="Calibri" panose="020F0502020204030204"/>
              </a:rPr>
              <a:t>UniqueSong</a:t>
            </a:r>
            <a:r>
              <a:rPr lang="en-US" sz="1350" b="1">
                <a:solidFill>
                  <a:prstClr val="black"/>
                </a:solidFill>
                <a:latin typeface="Calibri" panose="020F0502020204030204"/>
              </a:rPr>
              <a:t> </a:t>
            </a:r>
          </a:p>
          <a:p>
            <a:pPr algn="ctr" defTabSz="685800">
              <a:defRPr/>
            </a:pPr>
            <a:endParaRPr lang="en-US" sz="1350" b="1">
              <a:solidFill>
                <a:prstClr val="black"/>
              </a:solidFill>
              <a:latin typeface="Calibri" panose="020F0502020204030204"/>
            </a:endParaRPr>
          </a:p>
          <a:p>
            <a:pPr algn="ctr" defTabSz="685800">
              <a:defRPr/>
            </a:pPr>
            <a:r>
              <a:rPr lang="en-US" sz="1050">
                <a:solidFill>
                  <a:prstClr val="black"/>
                </a:solidFill>
                <a:latin typeface="Calibri" panose="020F0502020204030204"/>
              </a:rPr>
              <a:t>(node table)</a:t>
            </a:r>
          </a:p>
        </p:txBody>
      </p:sp>
      <p:cxnSp>
        <p:nvCxnSpPr>
          <p:cNvPr id="7" name="Straight Arrow Connector 6"/>
          <p:cNvCxnSpPr>
            <a:stCxn id="4" idx="6"/>
            <a:endCxn id="5" idx="2"/>
          </p:cNvCxnSpPr>
          <p:nvPr/>
        </p:nvCxnSpPr>
        <p:spPr>
          <a:xfrm>
            <a:off x="2888069" y="2639656"/>
            <a:ext cx="330141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2398" y="2679529"/>
            <a:ext cx="1132367" cy="461665"/>
          </a:xfrm>
          <a:prstGeom prst="rect">
            <a:avLst/>
          </a:prstGeom>
          <a:noFill/>
        </p:spPr>
        <p:txBody>
          <a:bodyPr wrap="square" rtlCol="0">
            <a:spAutoFit/>
          </a:bodyPr>
          <a:lstStyle/>
          <a:p>
            <a:pPr algn="ctr" defTabSz="685800">
              <a:defRPr/>
            </a:pPr>
            <a:r>
              <a:rPr lang="en-US" sz="1350" b="1">
                <a:solidFill>
                  <a:prstClr val="black"/>
                </a:solidFill>
                <a:latin typeface="Calibri" panose="020F0502020204030204"/>
              </a:rPr>
              <a:t>Likes </a:t>
            </a:r>
          </a:p>
          <a:p>
            <a:pPr algn="ctr" defTabSz="685800">
              <a:defRPr/>
            </a:pPr>
            <a:r>
              <a:rPr lang="en-US" sz="1050">
                <a:solidFill>
                  <a:prstClr val="black"/>
                </a:solidFill>
                <a:latin typeface="Calibri" panose="020F0502020204030204"/>
              </a:rPr>
              <a:t>(edge table)</a:t>
            </a:r>
          </a:p>
        </p:txBody>
      </p:sp>
      <p:sp>
        <p:nvSpPr>
          <p:cNvPr id="10" name="TextBox 9"/>
          <p:cNvSpPr txBox="1"/>
          <p:nvPr/>
        </p:nvSpPr>
        <p:spPr>
          <a:xfrm>
            <a:off x="6189479" y="4040608"/>
            <a:ext cx="2519916" cy="1338828"/>
          </a:xfrm>
          <a:prstGeom prst="rect">
            <a:avLst/>
          </a:prstGeom>
          <a:noFill/>
        </p:spPr>
        <p:txBody>
          <a:bodyPr wrap="square" rtlCol="0">
            <a:spAutoFit/>
          </a:bodyPr>
          <a:lstStyle/>
          <a:p>
            <a:pPr defTabSz="685800">
              <a:defRPr/>
            </a:pPr>
            <a:r>
              <a:rPr lang="en-US" sz="1350">
                <a:solidFill>
                  <a:srgbClr val="000000"/>
                </a:solidFill>
                <a:latin typeface="Consolas" panose="020B0609020204030204" pitchFamily="49" charset="0"/>
              </a:rPr>
              <a:t> </a:t>
            </a:r>
            <a:r>
              <a:rPr lang="en-US" sz="1350">
                <a:solidFill>
                  <a:srgbClr val="0000FF"/>
                </a:solidFill>
                <a:latin typeface="Consolas" panose="020B0609020204030204" pitchFamily="49" charset="0"/>
              </a:rPr>
              <a:t>CREATE</a:t>
            </a:r>
            <a:r>
              <a:rPr lang="en-US" sz="1350">
                <a:solidFill>
                  <a:srgbClr val="000000"/>
                </a:solidFill>
                <a:latin typeface="Consolas" panose="020B0609020204030204" pitchFamily="49" charset="0"/>
              </a:rPr>
              <a:t> </a:t>
            </a:r>
            <a:r>
              <a:rPr lang="en-US" sz="1350">
                <a:solidFill>
                  <a:srgbClr val="0000FF"/>
                </a:solidFill>
                <a:latin typeface="Consolas" panose="020B0609020204030204" pitchFamily="49" charset="0"/>
              </a:rPr>
              <a:t>TABLE</a:t>
            </a:r>
            <a:r>
              <a:rPr lang="en-US" sz="1350">
                <a:solidFill>
                  <a:srgbClr val="000000"/>
                </a:solidFill>
                <a:latin typeface="Consolas" panose="020B0609020204030204" pitchFamily="49" charset="0"/>
              </a:rPr>
              <a:t> </a:t>
            </a:r>
            <a:r>
              <a:rPr lang="en-US" sz="1350" err="1">
                <a:solidFill>
                  <a:srgbClr val="000000"/>
                </a:solidFill>
                <a:latin typeface="Consolas" panose="020B0609020204030204" pitchFamily="49" charset="0"/>
              </a:rPr>
              <a:t>UniqueSong</a:t>
            </a:r>
            <a:r>
              <a:rPr lang="en-US" sz="1350">
                <a:solidFill>
                  <a:srgbClr val="0000FF"/>
                </a:solidFill>
                <a:latin typeface="Consolas" panose="020B0609020204030204" pitchFamily="49" charset="0"/>
              </a:rPr>
              <a:t> </a:t>
            </a:r>
            <a:r>
              <a:rPr lang="en-US" sz="1350">
                <a:solidFill>
                  <a:srgbClr val="808080"/>
                </a:solidFill>
                <a:latin typeface="Consolas" panose="020B0609020204030204" pitchFamily="49" charset="0"/>
              </a:rPr>
              <a:t>(</a:t>
            </a:r>
            <a:r>
              <a:rPr lang="en-US" sz="1350" err="1">
                <a:solidFill>
                  <a:srgbClr val="000000"/>
                </a:solidFill>
                <a:latin typeface="Consolas" panose="020B0609020204030204" pitchFamily="49" charset="0"/>
              </a:rPr>
              <a:t>SongId</a:t>
            </a:r>
            <a:r>
              <a:rPr lang="en-US" sz="1350">
                <a:solidFill>
                  <a:srgbClr val="000000"/>
                </a:solidFill>
                <a:latin typeface="Consolas" panose="020B0609020204030204" pitchFamily="49" charset="0"/>
              </a:rPr>
              <a:t> </a:t>
            </a:r>
            <a:r>
              <a:rPr lang="en-US" sz="1350">
                <a:solidFill>
                  <a:srgbClr val="0000FF"/>
                </a:solidFill>
                <a:latin typeface="Consolas" panose="020B0609020204030204" pitchFamily="49" charset="0"/>
              </a:rPr>
              <a:t>VARCHAR</a:t>
            </a:r>
            <a:r>
              <a:rPr lang="en-US" sz="1350">
                <a:solidFill>
                  <a:srgbClr val="808080"/>
                </a:solidFill>
                <a:latin typeface="Consolas" panose="020B0609020204030204" pitchFamily="49" charset="0"/>
              </a:rPr>
              <a:t>(</a:t>
            </a:r>
            <a:r>
              <a:rPr lang="en-US" sz="1350">
                <a:solidFill>
                  <a:srgbClr val="000000"/>
                </a:solidFill>
                <a:latin typeface="Consolas" panose="020B0609020204030204" pitchFamily="49" charset="0"/>
              </a:rPr>
              <a:t>50</a:t>
            </a:r>
            <a:r>
              <a:rPr lang="en-US" sz="1350">
                <a:solidFill>
                  <a:srgbClr val="808080"/>
                </a:solidFill>
                <a:latin typeface="Consolas" panose="020B0609020204030204" pitchFamily="49" charset="0"/>
              </a:rPr>
              <a:t>)</a:t>
            </a:r>
            <a:endParaRPr lang="en-US" sz="1350">
              <a:solidFill>
                <a:srgbClr val="000000"/>
              </a:solidFill>
              <a:latin typeface="Consolas" panose="020B0609020204030204" pitchFamily="49" charset="0"/>
            </a:endParaRPr>
          </a:p>
          <a:p>
            <a:pPr defTabSz="685800">
              <a:defRPr/>
            </a:pPr>
            <a:r>
              <a:rPr lang="en-US" sz="1350">
                <a:solidFill>
                  <a:srgbClr val="808080"/>
                </a:solidFill>
                <a:latin typeface="Consolas" panose="020B0609020204030204" pitchFamily="49" charset="0"/>
              </a:rPr>
              <a:t>,</a:t>
            </a:r>
            <a:r>
              <a:rPr lang="en-US" sz="1350" err="1">
                <a:solidFill>
                  <a:srgbClr val="000000"/>
                </a:solidFill>
                <a:latin typeface="Consolas" panose="020B0609020204030204" pitchFamily="49" charset="0"/>
              </a:rPr>
              <a:t>SongTitle</a:t>
            </a:r>
            <a:r>
              <a:rPr lang="en-US" sz="1350">
                <a:solidFill>
                  <a:srgbClr val="000000"/>
                </a:solidFill>
                <a:latin typeface="Consolas" panose="020B0609020204030204" pitchFamily="49" charset="0"/>
              </a:rPr>
              <a:t> </a:t>
            </a:r>
            <a:r>
              <a:rPr lang="en-US" sz="1350">
                <a:solidFill>
                  <a:srgbClr val="0000FF"/>
                </a:solidFill>
                <a:latin typeface="Consolas" panose="020B0609020204030204" pitchFamily="49" charset="0"/>
              </a:rPr>
              <a:t>VARCHAR</a:t>
            </a:r>
            <a:r>
              <a:rPr lang="en-US" sz="1350">
                <a:solidFill>
                  <a:srgbClr val="808080"/>
                </a:solidFill>
                <a:latin typeface="Consolas" panose="020B0609020204030204" pitchFamily="49" charset="0"/>
              </a:rPr>
              <a:t>(</a:t>
            </a:r>
            <a:r>
              <a:rPr lang="en-US" sz="1350">
                <a:solidFill>
                  <a:srgbClr val="000000"/>
                </a:solidFill>
                <a:latin typeface="Consolas" panose="020B0609020204030204" pitchFamily="49" charset="0"/>
              </a:rPr>
              <a:t>500</a:t>
            </a:r>
            <a:r>
              <a:rPr lang="en-US" sz="1350">
                <a:solidFill>
                  <a:srgbClr val="808080"/>
                </a:solidFill>
                <a:latin typeface="Consolas" panose="020B0609020204030204" pitchFamily="49" charset="0"/>
              </a:rPr>
              <a:t>)</a:t>
            </a:r>
            <a:endParaRPr lang="en-US" sz="1350">
              <a:solidFill>
                <a:srgbClr val="000000"/>
              </a:solidFill>
              <a:latin typeface="Consolas" panose="020B0609020204030204" pitchFamily="49" charset="0"/>
            </a:endParaRPr>
          </a:p>
          <a:p>
            <a:pPr defTabSz="685800">
              <a:defRPr/>
            </a:pPr>
            <a:r>
              <a:rPr lang="en-US" sz="1350">
                <a:solidFill>
                  <a:srgbClr val="808080"/>
                </a:solidFill>
                <a:latin typeface="Consolas" panose="020B0609020204030204" pitchFamily="49" charset="0"/>
              </a:rPr>
              <a:t>,</a:t>
            </a:r>
            <a:r>
              <a:rPr lang="en-US" sz="1350" err="1">
                <a:solidFill>
                  <a:srgbClr val="000000"/>
                </a:solidFill>
                <a:latin typeface="Consolas" panose="020B0609020204030204" pitchFamily="49" charset="0"/>
              </a:rPr>
              <a:t>ArtistName</a:t>
            </a:r>
            <a:r>
              <a:rPr lang="en-US" sz="1350">
                <a:solidFill>
                  <a:srgbClr val="000000"/>
                </a:solidFill>
                <a:latin typeface="Consolas" panose="020B0609020204030204" pitchFamily="49" charset="0"/>
              </a:rPr>
              <a:t> </a:t>
            </a:r>
            <a:r>
              <a:rPr lang="en-US" sz="1350">
                <a:solidFill>
                  <a:srgbClr val="0000FF"/>
                </a:solidFill>
                <a:latin typeface="Consolas" panose="020B0609020204030204" pitchFamily="49" charset="0"/>
              </a:rPr>
              <a:t>VARCHAR</a:t>
            </a:r>
            <a:r>
              <a:rPr lang="en-US" sz="1350">
                <a:solidFill>
                  <a:srgbClr val="808080"/>
                </a:solidFill>
                <a:latin typeface="Consolas" panose="020B0609020204030204" pitchFamily="49" charset="0"/>
              </a:rPr>
              <a:t>(</a:t>
            </a:r>
            <a:r>
              <a:rPr lang="en-US" sz="1350">
                <a:solidFill>
                  <a:srgbClr val="000000"/>
                </a:solidFill>
                <a:latin typeface="Consolas" panose="020B0609020204030204" pitchFamily="49" charset="0"/>
              </a:rPr>
              <a:t>500</a:t>
            </a:r>
            <a:r>
              <a:rPr lang="en-US" sz="1350">
                <a:solidFill>
                  <a:srgbClr val="808080"/>
                </a:solidFill>
                <a:latin typeface="Consolas" panose="020B0609020204030204" pitchFamily="49" charset="0"/>
              </a:rPr>
              <a:t>))</a:t>
            </a:r>
            <a:r>
              <a:rPr lang="en-US" sz="1350">
                <a:solidFill>
                  <a:srgbClr val="000000"/>
                </a:solidFill>
                <a:latin typeface="Consolas" panose="020B0609020204030204" pitchFamily="49" charset="0"/>
              </a:rPr>
              <a:t> </a:t>
            </a:r>
          </a:p>
          <a:p>
            <a:pPr defTabSz="685800">
              <a:defRPr/>
            </a:pPr>
            <a:r>
              <a:rPr lang="en-US" sz="1350">
                <a:solidFill>
                  <a:srgbClr val="0000FF"/>
                </a:solidFill>
                <a:highlight>
                  <a:srgbClr val="00FFFF"/>
                </a:highlight>
                <a:latin typeface="Consolas" panose="020B0609020204030204" pitchFamily="49" charset="0"/>
                <a:ea typeface="Calibri" panose="020F0502020204030204" pitchFamily="34" charset="0"/>
              </a:rPr>
              <a:t>AS NODE</a:t>
            </a:r>
          </a:p>
        </p:txBody>
      </p:sp>
      <p:sp>
        <p:nvSpPr>
          <p:cNvPr id="11" name="TextBox 10"/>
          <p:cNvSpPr txBox="1"/>
          <p:nvPr/>
        </p:nvSpPr>
        <p:spPr>
          <a:xfrm>
            <a:off x="566184" y="4069571"/>
            <a:ext cx="2340492" cy="715581"/>
          </a:xfrm>
          <a:prstGeom prst="rect">
            <a:avLst/>
          </a:prstGeom>
          <a:noFill/>
        </p:spPr>
        <p:txBody>
          <a:bodyPr wrap="square" rtlCol="0">
            <a:spAutoFit/>
          </a:bodyPr>
          <a:lstStyle/>
          <a:p>
            <a:pPr defTabSz="685800">
              <a:defRPr/>
            </a:pPr>
            <a:r>
              <a:rPr lang="en-US" sz="1350">
                <a:solidFill>
                  <a:srgbClr val="0000FF"/>
                </a:solidFill>
                <a:latin typeface="Consolas" panose="020B0609020204030204" pitchFamily="49" charset="0"/>
              </a:rPr>
              <a:t>CREATE</a:t>
            </a:r>
            <a:r>
              <a:rPr lang="en-US" sz="1350">
                <a:solidFill>
                  <a:srgbClr val="000000"/>
                </a:solidFill>
                <a:latin typeface="Consolas" panose="020B0609020204030204" pitchFamily="49" charset="0"/>
              </a:rPr>
              <a:t> </a:t>
            </a:r>
            <a:r>
              <a:rPr lang="en-US" sz="1350">
                <a:solidFill>
                  <a:srgbClr val="0000FF"/>
                </a:solidFill>
                <a:latin typeface="Consolas" panose="020B0609020204030204" pitchFamily="49" charset="0"/>
              </a:rPr>
              <a:t>TABLE</a:t>
            </a:r>
            <a:r>
              <a:rPr lang="en-US" sz="1350">
                <a:solidFill>
                  <a:srgbClr val="000000"/>
                </a:solidFill>
                <a:latin typeface="Consolas" panose="020B0609020204030204" pitchFamily="49" charset="0"/>
              </a:rPr>
              <a:t> </a:t>
            </a:r>
            <a:r>
              <a:rPr lang="en-US" sz="1350" err="1">
                <a:solidFill>
                  <a:srgbClr val="000000"/>
                </a:solidFill>
                <a:latin typeface="Consolas" panose="020B0609020204030204" pitchFamily="49" charset="0"/>
              </a:rPr>
              <a:t>UniqueUser</a:t>
            </a:r>
            <a:r>
              <a:rPr lang="en-US" sz="1350">
                <a:solidFill>
                  <a:srgbClr val="0000FF"/>
                </a:solidFill>
                <a:latin typeface="Consolas" panose="020B0609020204030204" pitchFamily="49" charset="0"/>
              </a:rPr>
              <a:t> </a:t>
            </a:r>
            <a:r>
              <a:rPr lang="en-US" sz="1350">
                <a:solidFill>
                  <a:srgbClr val="808080"/>
                </a:solidFill>
                <a:latin typeface="Consolas" panose="020B0609020204030204" pitchFamily="49" charset="0"/>
              </a:rPr>
              <a:t>(</a:t>
            </a:r>
            <a:r>
              <a:rPr lang="en-US" sz="1350" err="1">
                <a:solidFill>
                  <a:srgbClr val="000000"/>
                </a:solidFill>
                <a:latin typeface="Consolas" panose="020B0609020204030204" pitchFamily="49" charset="0"/>
              </a:rPr>
              <a:t>UserId</a:t>
            </a:r>
            <a:r>
              <a:rPr lang="en-US" sz="1350">
                <a:solidFill>
                  <a:srgbClr val="000000"/>
                </a:solidFill>
                <a:latin typeface="Consolas" panose="020B0609020204030204" pitchFamily="49" charset="0"/>
              </a:rPr>
              <a:t> </a:t>
            </a:r>
            <a:r>
              <a:rPr lang="en-US" sz="1350">
                <a:solidFill>
                  <a:srgbClr val="0000FF"/>
                </a:solidFill>
                <a:latin typeface="Consolas" panose="020B0609020204030204" pitchFamily="49" charset="0"/>
              </a:rPr>
              <a:t>VARCHAR</a:t>
            </a:r>
            <a:r>
              <a:rPr lang="en-US" sz="1350">
                <a:solidFill>
                  <a:srgbClr val="808080"/>
                </a:solidFill>
                <a:latin typeface="Consolas" panose="020B0609020204030204" pitchFamily="49" charset="0"/>
              </a:rPr>
              <a:t>(</a:t>
            </a:r>
            <a:r>
              <a:rPr lang="en-US" sz="1350">
                <a:solidFill>
                  <a:srgbClr val="000000"/>
                </a:solidFill>
                <a:latin typeface="Consolas" panose="020B0609020204030204" pitchFamily="49" charset="0"/>
              </a:rPr>
              <a:t>80</a:t>
            </a:r>
            <a:r>
              <a:rPr lang="en-US" sz="1350">
                <a:solidFill>
                  <a:srgbClr val="808080"/>
                </a:solidFill>
                <a:latin typeface="Consolas" panose="020B0609020204030204" pitchFamily="49" charset="0"/>
              </a:rPr>
              <a:t>))</a:t>
            </a:r>
            <a:r>
              <a:rPr lang="en-US" sz="1350">
                <a:solidFill>
                  <a:srgbClr val="000000"/>
                </a:solidFill>
                <a:latin typeface="Consolas" panose="020B0609020204030204" pitchFamily="49" charset="0"/>
              </a:rPr>
              <a:t> </a:t>
            </a:r>
          </a:p>
          <a:p>
            <a:pPr defTabSz="685800">
              <a:defRPr/>
            </a:pPr>
            <a:r>
              <a:rPr lang="en-US" sz="1350">
                <a:solidFill>
                  <a:srgbClr val="0000FF"/>
                </a:solidFill>
                <a:highlight>
                  <a:srgbClr val="00FFFF"/>
                </a:highlight>
                <a:latin typeface="Consolas" panose="020B0609020204030204" pitchFamily="49" charset="0"/>
                <a:ea typeface="Calibri" panose="020F0502020204030204" pitchFamily="34" charset="0"/>
              </a:rPr>
              <a:t>AS NODE</a:t>
            </a:r>
          </a:p>
        </p:txBody>
      </p:sp>
      <p:sp>
        <p:nvSpPr>
          <p:cNvPr id="14" name="TextBox 13"/>
          <p:cNvSpPr txBox="1"/>
          <p:nvPr/>
        </p:nvSpPr>
        <p:spPr>
          <a:xfrm>
            <a:off x="3429665" y="4040607"/>
            <a:ext cx="2340492" cy="715581"/>
          </a:xfrm>
          <a:prstGeom prst="rect">
            <a:avLst/>
          </a:prstGeom>
          <a:noFill/>
        </p:spPr>
        <p:txBody>
          <a:bodyPr wrap="square" rtlCol="0">
            <a:spAutoFit/>
          </a:bodyPr>
          <a:lstStyle/>
          <a:p>
            <a:pPr defTabSz="685800">
              <a:defRPr/>
            </a:pPr>
            <a:r>
              <a:rPr lang="en-US" sz="1350">
                <a:solidFill>
                  <a:srgbClr val="0000FF"/>
                </a:solidFill>
                <a:latin typeface="Consolas" panose="020B0609020204030204" pitchFamily="49" charset="0"/>
              </a:rPr>
              <a:t>CREATE</a:t>
            </a:r>
            <a:r>
              <a:rPr lang="en-US" sz="1350">
                <a:solidFill>
                  <a:srgbClr val="000000"/>
                </a:solidFill>
                <a:latin typeface="Consolas" panose="020B0609020204030204" pitchFamily="49" charset="0"/>
              </a:rPr>
              <a:t> </a:t>
            </a:r>
            <a:r>
              <a:rPr lang="en-US" sz="1350">
                <a:solidFill>
                  <a:srgbClr val="0000FF"/>
                </a:solidFill>
                <a:latin typeface="Consolas" panose="020B0609020204030204" pitchFamily="49" charset="0"/>
              </a:rPr>
              <a:t>TABLE</a:t>
            </a:r>
            <a:r>
              <a:rPr lang="en-US" sz="1350">
                <a:solidFill>
                  <a:srgbClr val="000000"/>
                </a:solidFill>
                <a:latin typeface="Consolas" panose="020B0609020204030204" pitchFamily="49" charset="0"/>
              </a:rPr>
              <a:t> Likes</a:t>
            </a:r>
            <a:r>
              <a:rPr lang="en-US" sz="1350">
                <a:solidFill>
                  <a:srgbClr val="0000FF"/>
                </a:solidFill>
                <a:latin typeface="Consolas" panose="020B0609020204030204" pitchFamily="49" charset="0"/>
              </a:rPr>
              <a:t> </a:t>
            </a:r>
            <a:r>
              <a:rPr lang="en-US" sz="1350">
                <a:solidFill>
                  <a:srgbClr val="808080"/>
                </a:solidFill>
                <a:latin typeface="Consolas" panose="020B0609020204030204" pitchFamily="49" charset="0"/>
              </a:rPr>
              <a:t>(</a:t>
            </a:r>
            <a:r>
              <a:rPr lang="en-US" sz="1350" err="1">
                <a:solidFill>
                  <a:prstClr val="black"/>
                </a:solidFill>
                <a:latin typeface="Calibri" panose="020F0502020204030204"/>
              </a:rPr>
              <a:t>ListenCount</a:t>
            </a:r>
            <a:r>
              <a:rPr lang="en-US" sz="1350">
                <a:solidFill>
                  <a:prstClr val="black"/>
                </a:solidFill>
                <a:latin typeface="Calibri" panose="020F0502020204030204"/>
              </a:rPr>
              <a:t> BIGINT</a:t>
            </a:r>
            <a:r>
              <a:rPr lang="en-US" sz="1350">
                <a:solidFill>
                  <a:srgbClr val="808080"/>
                </a:solidFill>
                <a:latin typeface="Consolas" panose="020B0609020204030204" pitchFamily="49" charset="0"/>
              </a:rPr>
              <a:t>))</a:t>
            </a:r>
            <a:r>
              <a:rPr lang="en-US" sz="1350">
                <a:solidFill>
                  <a:srgbClr val="000000"/>
                </a:solidFill>
                <a:latin typeface="Consolas" panose="020B0609020204030204" pitchFamily="49" charset="0"/>
              </a:rPr>
              <a:t> </a:t>
            </a:r>
          </a:p>
          <a:p>
            <a:pPr defTabSz="685800">
              <a:defRPr/>
            </a:pPr>
            <a:r>
              <a:rPr lang="en-US" sz="1350">
                <a:solidFill>
                  <a:srgbClr val="0000FF"/>
                </a:solidFill>
                <a:highlight>
                  <a:srgbClr val="00FFFF"/>
                </a:highlight>
                <a:latin typeface="Consolas" panose="020B0609020204030204" pitchFamily="49" charset="0"/>
                <a:ea typeface="Calibri" panose="020F0502020204030204" pitchFamily="34" charset="0"/>
              </a:rPr>
              <a:t>AS EDGE</a:t>
            </a:r>
          </a:p>
        </p:txBody>
      </p:sp>
      <p:cxnSp>
        <p:nvCxnSpPr>
          <p:cNvPr id="9" name="Straight Connector 8"/>
          <p:cNvCxnSpPr/>
          <p:nvPr/>
        </p:nvCxnSpPr>
        <p:spPr>
          <a:xfrm>
            <a:off x="628651" y="3684182"/>
            <a:ext cx="7987709" cy="7974"/>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3254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10" grpId="0"/>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FC040-19DF-4D16-AE8C-DA92E88D2A3A}"/>
              </a:ext>
            </a:extLst>
          </p:cNvPr>
          <p:cNvSpPr>
            <a:spLocks noGrp="1"/>
          </p:cNvSpPr>
          <p:nvPr>
            <p:ph type="title" idx="4294967295"/>
          </p:nvPr>
        </p:nvSpPr>
        <p:spPr>
          <a:xfrm>
            <a:off x="0" y="2139950"/>
            <a:ext cx="7886700" cy="2139950"/>
          </a:xfrm>
        </p:spPr>
        <p:txBody>
          <a:bodyPr/>
          <a:lstStyle/>
          <a:p>
            <a:r>
              <a:rPr lang="en-US" altLang="zh-TW" dirty="0">
                <a:solidFill>
                  <a:schemeClr val="bg2">
                    <a:lumMod val="50000"/>
                  </a:schemeClr>
                </a:solidFill>
              </a:rPr>
              <a:t>Q&amp;A</a:t>
            </a:r>
            <a:endParaRPr lang="zh-TW" altLang="en-US" dirty="0">
              <a:solidFill>
                <a:schemeClr val="bg2">
                  <a:lumMod val="50000"/>
                </a:schemeClr>
              </a:solidFill>
            </a:endParaRPr>
          </a:p>
        </p:txBody>
      </p:sp>
    </p:spTree>
    <p:extLst>
      <p:ext uri="{BB962C8B-B14F-4D97-AF65-F5344CB8AC3E}">
        <p14:creationId xmlns:p14="http://schemas.microsoft.com/office/powerpoint/2010/main" val="587282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Study4.TW</a:t>
            </a:r>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3179970" y="1749132"/>
            <a:ext cx="2770812" cy="2770812"/>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6155362" y="1760726"/>
            <a:ext cx="2784059" cy="278405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6905334" y="4723694"/>
            <a:ext cx="1570150"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p>
        </p:txBody>
      </p:sp>
      <p:sp>
        <p:nvSpPr>
          <p:cNvPr id="7" name="文字方塊 6">
            <a:extLst>
              <a:ext uri="{FF2B5EF4-FFF2-40B4-BE49-F238E27FC236}">
                <a16:creationId xmlns:a16="http://schemas.microsoft.com/office/drawing/2014/main" id="{1C54E48E-B6B1-4DF6-AAF9-F6252987941C}"/>
              </a:ext>
            </a:extLst>
          </p:cNvPr>
          <p:cNvSpPr txBox="1"/>
          <p:nvPr/>
        </p:nvSpPr>
        <p:spPr>
          <a:xfrm>
            <a:off x="3769883" y="4723694"/>
            <a:ext cx="1913878"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Study4.TW</a:t>
            </a:r>
            <a:endPar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04579" y="1754929"/>
            <a:ext cx="2770812" cy="2770812"/>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725880" y="4723694"/>
            <a:ext cx="1956133"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聊天社團</a:t>
            </a:r>
          </a:p>
        </p:txBody>
      </p:sp>
    </p:spTree>
    <p:extLst>
      <p:ext uri="{BB962C8B-B14F-4D97-AF65-F5344CB8AC3E}">
        <p14:creationId xmlns:p14="http://schemas.microsoft.com/office/powerpoint/2010/main" val="32753147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DF22D2-8253-4110-8B70-880E617F85FB}"/>
              </a:ext>
            </a:extLst>
          </p:cNvPr>
          <p:cNvSpPr>
            <a:spLocks noGrp="1"/>
          </p:cNvSpPr>
          <p:nvPr>
            <p:ph type="title"/>
          </p:nvPr>
        </p:nvSpPr>
        <p:spPr/>
        <p:txBody>
          <a:bodyPr/>
          <a:lstStyle/>
          <a:p>
            <a:r>
              <a:rPr lang="zh-TW" altLang="en-US" dirty="0"/>
              <a:t>特別感謝</a:t>
            </a:r>
          </a:p>
        </p:txBody>
      </p:sp>
      <p:pic>
        <p:nvPicPr>
          <p:cNvPr id="1026" name="Picture 2" descr="https://t.kfs.io/organization_resource_files/635/12312/logotype_2x_original.png">
            <a:extLst>
              <a:ext uri="{FF2B5EF4-FFF2-40B4-BE49-F238E27FC236}">
                <a16:creationId xmlns:a16="http://schemas.microsoft.com/office/drawing/2014/main" id="{D5AEB117-113B-401C-A3DF-FE7544C87D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7472" y="1635211"/>
            <a:ext cx="2502129" cy="5985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kfs.io/organization_resource_files/635/16408/21850485_1661967870482671_286859853_n__1_.png">
            <a:extLst>
              <a:ext uri="{FF2B5EF4-FFF2-40B4-BE49-F238E27FC236}">
                <a16:creationId xmlns:a16="http://schemas.microsoft.com/office/drawing/2014/main" id="{2CAEBFBB-43A3-48A5-BECE-6460A657E6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8555" y="2566120"/>
            <a:ext cx="1396505" cy="13965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kfs.io/organization_resource_files/635/15666/SEAT_wide1.png">
            <a:extLst>
              <a:ext uri="{FF2B5EF4-FFF2-40B4-BE49-F238E27FC236}">
                <a16:creationId xmlns:a16="http://schemas.microsoft.com/office/drawing/2014/main" id="{E99FA66C-5321-407F-98EB-3242E1B5C7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8656" y="4291882"/>
            <a:ext cx="3592022" cy="9835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t.kfs.io/organization_resource_files/635/13369/WS____s.png">
            <a:extLst>
              <a:ext uri="{FF2B5EF4-FFF2-40B4-BE49-F238E27FC236}">
                <a16:creationId xmlns:a16="http://schemas.microsoft.com/office/drawing/2014/main" id="{CDA2BBB1-3CFE-4026-937C-1FB57DE0B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38" y="4387737"/>
            <a:ext cx="3633917" cy="10021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MVP」的圖片搜尋結果">
            <a:extLst>
              <a:ext uri="{FF2B5EF4-FFF2-40B4-BE49-F238E27FC236}">
                <a16:creationId xmlns:a16="http://schemas.microsoft.com/office/drawing/2014/main" id="{2A0A17F5-D6E8-4611-8FA9-1949B8FAD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011" y="1857839"/>
            <a:ext cx="2086495" cy="8418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t.kfs.io/organization_resource_files/635/17748/______LOGO.jpg">
            <a:extLst>
              <a:ext uri="{FF2B5EF4-FFF2-40B4-BE49-F238E27FC236}">
                <a16:creationId xmlns:a16="http://schemas.microsoft.com/office/drawing/2014/main" id="{D9C8118D-D01E-421C-A44F-744FC641C9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616" y="3037208"/>
            <a:ext cx="2498795" cy="1042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distudio.blob.core.windows.net/study4tw/1513767390.202520.png">
            <a:extLst>
              <a:ext uri="{FF2B5EF4-FFF2-40B4-BE49-F238E27FC236}">
                <a16:creationId xmlns:a16="http://schemas.microsoft.com/office/drawing/2014/main" id="{3089E268-EA1D-4DB6-8AD6-1DF143656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2693" y="2511757"/>
            <a:ext cx="2009558" cy="150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7086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美工圖案 的圖片&#10;&#10;描述是以高可信度產生">
            <a:extLst>
              <a:ext uri="{FF2B5EF4-FFF2-40B4-BE49-F238E27FC236}">
                <a16:creationId xmlns:a16="http://schemas.microsoft.com/office/drawing/2014/main" id="{BF01F9DB-E0E7-4EF9-ABC4-D8B23998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328" y="3056303"/>
            <a:ext cx="2305344" cy="745396"/>
          </a:xfrm>
          <a:prstGeom prst="rect">
            <a:avLst/>
          </a:prstGeom>
        </p:spPr>
      </p:pic>
    </p:spTree>
    <p:extLst>
      <p:ext uri="{BB962C8B-B14F-4D97-AF65-F5344CB8AC3E}">
        <p14:creationId xmlns:p14="http://schemas.microsoft.com/office/powerpoint/2010/main" val="38716089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CC97EA-DBB0-4461-98BC-D289C9EF7AEF}"/>
              </a:ext>
            </a:extLst>
          </p:cNvPr>
          <p:cNvSpPr>
            <a:spLocks noGrp="1"/>
          </p:cNvSpPr>
          <p:nvPr>
            <p:ph type="title"/>
          </p:nvPr>
        </p:nvSpPr>
        <p:spPr/>
        <p:txBody>
          <a:bodyPr/>
          <a:lstStyle/>
          <a:p>
            <a:r>
              <a:rPr lang="zh-TW" altLang="en-US" dirty="0"/>
              <a:t>補充</a:t>
            </a:r>
          </a:p>
        </p:txBody>
      </p:sp>
      <p:sp>
        <p:nvSpPr>
          <p:cNvPr id="3" name="文字版面配置區 2">
            <a:extLst>
              <a:ext uri="{FF2B5EF4-FFF2-40B4-BE49-F238E27FC236}">
                <a16:creationId xmlns:a16="http://schemas.microsoft.com/office/drawing/2014/main" id="{F3DAC8A4-2238-4225-8D8F-388E9242502E}"/>
              </a:ext>
            </a:extLst>
          </p:cNvPr>
          <p:cNvSpPr>
            <a:spLocks noGrp="1"/>
          </p:cNvSpPr>
          <p:nvPr>
            <p:ph type="body" sz="quarter" idx="10"/>
          </p:nvPr>
        </p:nvSpPr>
        <p:spPr/>
        <p:txBody>
          <a:bodyPr/>
          <a:lstStyle/>
          <a:p>
            <a:endParaRPr lang="zh-TW" altLang="en-US"/>
          </a:p>
        </p:txBody>
      </p:sp>
    </p:spTree>
    <p:extLst>
      <p:ext uri="{BB962C8B-B14F-4D97-AF65-F5344CB8AC3E}">
        <p14:creationId xmlns:p14="http://schemas.microsoft.com/office/powerpoint/2010/main" val="27199122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8DBAAB-26A7-4E2C-B348-488FC8869CC0}"/>
              </a:ext>
            </a:extLst>
          </p:cNvPr>
          <p:cNvSpPr>
            <a:spLocks noGrp="1"/>
          </p:cNvSpPr>
          <p:nvPr>
            <p:ph type="title" idx="4294967295"/>
          </p:nvPr>
        </p:nvSpPr>
        <p:spPr>
          <a:xfrm>
            <a:off x="0" y="1108075"/>
            <a:ext cx="7886700" cy="995363"/>
          </a:xfrm>
        </p:spPr>
        <p:txBody>
          <a:bodyPr/>
          <a:lstStyle/>
          <a:p>
            <a:r>
              <a:rPr lang="en-US" altLang="zh-TW" dirty="0">
                <a:solidFill>
                  <a:schemeClr val="bg2">
                    <a:lumMod val="50000"/>
                  </a:schemeClr>
                </a:solidFill>
              </a:rPr>
              <a:t>SSIS Scale out</a:t>
            </a:r>
            <a:endParaRPr lang="zh-TW" altLang="en-US" dirty="0">
              <a:solidFill>
                <a:schemeClr val="bg2">
                  <a:lumMod val="50000"/>
                </a:schemeClr>
              </a:solidFill>
            </a:endParaRPr>
          </a:p>
        </p:txBody>
      </p:sp>
      <p:sp>
        <p:nvSpPr>
          <p:cNvPr id="3" name="內容版面配置區 2">
            <a:extLst>
              <a:ext uri="{FF2B5EF4-FFF2-40B4-BE49-F238E27FC236}">
                <a16:creationId xmlns:a16="http://schemas.microsoft.com/office/drawing/2014/main" id="{12612388-C358-4B75-871A-E933F806EFAB}"/>
              </a:ext>
            </a:extLst>
          </p:cNvPr>
          <p:cNvSpPr>
            <a:spLocks noGrp="1"/>
          </p:cNvSpPr>
          <p:nvPr>
            <p:ph idx="4294967295"/>
          </p:nvPr>
        </p:nvSpPr>
        <p:spPr>
          <a:xfrm>
            <a:off x="0" y="2179638"/>
            <a:ext cx="7886700" cy="3263900"/>
          </a:xfrm>
        </p:spPr>
        <p:txBody>
          <a:bodyPr>
            <a:normAutofit/>
          </a:bodyPr>
          <a:lstStyle/>
          <a:p>
            <a:r>
              <a:rPr lang="zh-TW" altLang="en-US" sz="1800" dirty="0"/>
              <a:t>分成 </a:t>
            </a:r>
            <a:r>
              <a:rPr lang="en-US" altLang="zh-TW" sz="1800" dirty="0"/>
              <a:t>Master </a:t>
            </a:r>
            <a:r>
              <a:rPr lang="zh-TW" altLang="en-US" sz="1800" dirty="0"/>
              <a:t>和 </a:t>
            </a:r>
            <a:r>
              <a:rPr lang="en-US" altLang="zh-TW" sz="1800" dirty="0"/>
              <a:t>Worker</a:t>
            </a:r>
          </a:p>
          <a:p>
            <a:r>
              <a:rPr lang="zh-TW" altLang="en-US" sz="1800" dirty="0"/>
              <a:t>設定完需要重新啟用對應的 </a:t>
            </a:r>
            <a:r>
              <a:rPr lang="en-US" altLang="zh-TW" sz="1800" dirty="0"/>
              <a:t>Windows Services</a:t>
            </a:r>
          </a:p>
          <a:p>
            <a:r>
              <a:rPr lang="en-US" altLang="zh-TW" sz="1800" dirty="0"/>
              <a:t>Worker </a:t>
            </a:r>
            <a:r>
              <a:rPr lang="zh-TW" altLang="en-US" sz="1800" dirty="0"/>
              <a:t>註冊在 </a:t>
            </a:r>
            <a:r>
              <a:rPr lang="en-US" altLang="zh-TW" sz="1800" dirty="0"/>
              <a:t>Master</a:t>
            </a:r>
          </a:p>
          <a:p>
            <a:r>
              <a:rPr lang="en-US" altLang="zh-TW" sz="1800" dirty="0"/>
              <a:t>Master </a:t>
            </a:r>
            <a:r>
              <a:rPr lang="zh-TW" altLang="en-US" sz="1800" dirty="0"/>
              <a:t>存放封裝定義，交給 </a:t>
            </a:r>
            <a:br>
              <a:rPr lang="en-US" altLang="zh-TW" sz="1800" dirty="0"/>
            </a:br>
            <a:r>
              <a:rPr lang="en-US" altLang="zh-TW" sz="1800" dirty="0"/>
              <a:t>Worker </a:t>
            </a:r>
            <a:r>
              <a:rPr lang="zh-TW" altLang="en-US" sz="1800" dirty="0"/>
              <a:t>執行，</a:t>
            </a:r>
            <a:r>
              <a:rPr lang="en-US" altLang="zh-TW" sz="1800" dirty="0"/>
              <a:t>Worker </a:t>
            </a:r>
            <a:r>
              <a:rPr lang="zh-TW" altLang="en-US" sz="1800" dirty="0"/>
              <a:t>執行結果存</a:t>
            </a:r>
            <a:br>
              <a:rPr lang="en-US" altLang="zh-TW" sz="1800" dirty="0"/>
            </a:br>
            <a:r>
              <a:rPr lang="zh-TW" altLang="en-US" sz="1800" dirty="0"/>
              <a:t>回 </a:t>
            </a:r>
            <a:r>
              <a:rPr lang="en-US" altLang="zh-TW" sz="1800" dirty="0"/>
              <a:t>Master</a:t>
            </a:r>
          </a:p>
          <a:p>
            <a:r>
              <a:rPr lang="en-US" altLang="zh-TW" sz="1800" dirty="0"/>
              <a:t>Master </a:t>
            </a:r>
            <a:r>
              <a:rPr lang="zh-TW" altLang="en-US" sz="1800" dirty="0"/>
              <a:t>和 </a:t>
            </a:r>
            <a:r>
              <a:rPr lang="en-US" altLang="zh-TW" sz="1800" dirty="0"/>
              <a:t>Worker </a:t>
            </a:r>
            <a:r>
              <a:rPr lang="zh-TW" altLang="en-US" sz="1800" dirty="0"/>
              <a:t>需要互相有對方</a:t>
            </a:r>
            <a:br>
              <a:rPr lang="en-US" altLang="zh-TW" sz="1800" dirty="0"/>
            </a:br>
            <a:r>
              <a:rPr lang="zh-TW" altLang="en-US" sz="1800" dirty="0"/>
              <a:t>的憑證</a:t>
            </a:r>
            <a:r>
              <a:rPr lang="en-US" altLang="zh-TW" sz="1800" dirty="0"/>
              <a:t>(</a:t>
            </a:r>
            <a:r>
              <a:rPr lang="zh-TW" altLang="en-US" sz="1800" dirty="0"/>
              <a:t>在安裝時可以透過安裝</a:t>
            </a:r>
            <a:br>
              <a:rPr lang="en-US" altLang="zh-TW" sz="1800" dirty="0"/>
            </a:br>
            <a:r>
              <a:rPr lang="zh-TW" altLang="en-US" sz="1800" dirty="0"/>
              <a:t>程式直接建立，但也可以使用自</a:t>
            </a:r>
            <a:br>
              <a:rPr lang="en-US" altLang="zh-TW" sz="1800" dirty="0"/>
            </a:br>
            <a:r>
              <a:rPr lang="zh-TW" altLang="en-US" sz="1800" dirty="0"/>
              <a:t>己提供的</a:t>
            </a:r>
            <a:r>
              <a:rPr lang="en-US" altLang="zh-TW" sz="1800" dirty="0"/>
              <a:t>)</a:t>
            </a:r>
          </a:p>
          <a:p>
            <a:endParaRPr lang="zh-TW" altLang="en-US" sz="1800" dirty="0"/>
          </a:p>
        </p:txBody>
      </p:sp>
      <p:sp>
        <p:nvSpPr>
          <p:cNvPr id="4" name="矩形 3">
            <a:extLst>
              <a:ext uri="{FF2B5EF4-FFF2-40B4-BE49-F238E27FC236}">
                <a16:creationId xmlns:a16="http://schemas.microsoft.com/office/drawing/2014/main" id="{6307F33F-977E-4AA2-967B-BC2FBDE5D7D4}"/>
              </a:ext>
            </a:extLst>
          </p:cNvPr>
          <p:cNvSpPr/>
          <p:nvPr/>
        </p:nvSpPr>
        <p:spPr>
          <a:xfrm>
            <a:off x="830269" y="5009246"/>
            <a:ext cx="8122538" cy="507831"/>
          </a:xfrm>
          <a:prstGeom prst="rect">
            <a:avLst/>
          </a:prstGeom>
        </p:spPr>
        <p:txBody>
          <a:bodyPr wrap="square">
            <a:spAutoFit/>
          </a:bodyPr>
          <a:lstStyle/>
          <a:p>
            <a:r>
              <a:rPr lang="zh-TW" altLang="en-US" sz="1350" dirty="0"/>
              <a:t>https://docs.microsoft.com/zh-tw/sql/integration-services/scale-out/walkthrough-set-up-integration-services-scale-out</a:t>
            </a:r>
          </a:p>
        </p:txBody>
      </p:sp>
      <p:sp>
        <p:nvSpPr>
          <p:cNvPr id="6" name="矩形 5">
            <a:extLst>
              <a:ext uri="{FF2B5EF4-FFF2-40B4-BE49-F238E27FC236}">
                <a16:creationId xmlns:a16="http://schemas.microsoft.com/office/drawing/2014/main" id="{0E7DDCA4-C95F-4966-ABF7-73374C09D3B9}"/>
              </a:ext>
            </a:extLst>
          </p:cNvPr>
          <p:cNvSpPr/>
          <p:nvPr/>
        </p:nvSpPr>
        <p:spPr>
          <a:xfrm>
            <a:off x="6036548" y="3064872"/>
            <a:ext cx="1454499" cy="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50" dirty="0"/>
              <a:t>Master, Worker</a:t>
            </a:r>
            <a:endParaRPr lang="zh-TW" altLang="en-US" sz="1350" dirty="0"/>
          </a:p>
        </p:txBody>
      </p:sp>
      <p:sp>
        <p:nvSpPr>
          <p:cNvPr id="7" name="矩形 6">
            <a:extLst>
              <a:ext uri="{FF2B5EF4-FFF2-40B4-BE49-F238E27FC236}">
                <a16:creationId xmlns:a16="http://schemas.microsoft.com/office/drawing/2014/main" id="{9DC241D6-6E7F-4D01-A88B-096446E91197}"/>
              </a:ext>
            </a:extLst>
          </p:cNvPr>
          <p:cNvSpPr/>
          <p:nvPr/>
        </p:nvSpPr>
        <p:spPr>
          <a:xfrm>
            <a:off x="7002446" y="3936396"/>
            <a:ext cx="1454499" cy="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50" dirty="0"/>
              <a:t>Worker</a:t>
            </a:r>
            <a:endParaRPr lang="zh-TW" altLang="en-US" sz="1350" dirty="0"/>
          </a:p>
        </p:txBody>
      </p:sp>
      <p:sp>
        <p:nvSpPr>
          <p:cNvPr id="8" name="矩形 7">
            <a:extLst>
              <a:ext uri="{FF2B5EF4-FFF2-40B4-BE49-F238E27FC236}">
                <a16:creationId xmlns:a16="http://schemas.microsoft.com/office/drawing/2014/main" id="{0CE40259-EFEE-4A61-BA1A-B5F6CF7286A0}"/>
              </a:ext>
            </a:extLst>
          </p:cNvPr>
          <p:cNvSpPr/>
          <p:nvPr/>
        </p:nvSpPr>
        <p:spPr>
          <a:xfrm>
            <a:off x="5135969" y="3936396"/>
            <a:ext cx="1454499" cy="527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50" dirty="0"/>
              <a:t>Worker</a:t>
            </a:r>
            <a:endParaRPr lang="zh-TW" altLang="en-US" sz="1350" dirty="0"/>
          </a:p>
        </p:txBody>
      </p:sp>
      <p:cxnSp>
        <p:nvCxnSpPr>
          <p:cNvPr id="9" name="直線接點 8">
            <a:extLst>
              <a:ext uri="{FF2B5EF4-FFF2-40B4-BE49-F238E27FC236}">
                <a16:creationId xmlns:a16="http://schemas.microsoft.com/office/drawing/2014/main" id="{B380323E-6EFF-4276-9B87-E4665C75593E}"/>
              </a:ext>
            </a:extLst>
          </p:cNvPr>
          <p:cNvCxnSpPr>
            <a:stCxn id="8" idx="3"/>
            <a:endCxn id="7" idx="1"/>
          </p:cNvCxnSpPr>
          <p:nvPr/>
        </p:nvCxnSpPr>
        <p:spPr>
          <a:xfrm>
            <a:off x="6590468" y="4200165"/>
            <a:ext cx="411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6E5AA0E7-15AF-464B-9309-2BC986813D6F}"/>
              </a:ext>
            </a:extLst>
          </p:cNvPr>
          <p:cNvCxnSpPr>
            <a:stCxn id="6" idx="2"/>
          </p:cNvCxnSpPr>
          <p:nvPr/>
        </p:nvCxnSpPr>
        <p:spPr>
          <a:xfrm>
            <a:off x="6763798" y="3592411"/>
            <a:ext cx="0" cy="6077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830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1" y="857250"/>
            <a:ext cx="4572001" cy="5143501"/>
          </a:xfrm>
          <a:prstGeom prst="rect">
            <a:avLst/>
          </a:prstGeom>
        </p:spPr>
      </p:pic>
      <p:sp>
        <p:nvSpPr>
          <p:cNvPr id="14" name="Rectangle 13"/>
          <p:cNvSpPr/>
          <p:nvPr/>
        </p:nvSpPr>
        <p:spPr>
          <a:xfrm>
            <a:off x="0" y="857249"/>
            <a:ext cx="4572000" cy="5143500"/>
          </a:xfrm>
          <a:prstGeom prst="rect">
            <a:avLst/>
          </a:prstGeom>
          <a:solidFill>
            <a:srgbClr val="0070B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6" name="Rectangle 5"/>
          <p:cNvSpPr/>
          <p:nvPr/>
        </p:nvSpPr>
        <p:spPr>
          <a:xfrm>
            <a:off x="5096686" y="1544689"/>
            <a:ext cx="3456764" cy="3493264"/>
          </a:xfrm>
          <a:prstGeom prst="rect">
            <a:avLst/>
          </a:prstGeom>
        </p:spPr>
        <p:txBody>
          <a:bodyPr wrap="square">
            <a:spAutoFit/>
          </a:bodyPr>
          <a:lstStyle/>
          <a:p>
            <a:pPr>
              <a:spcAft>
                <a:spcPts val="3750"/>
              </a:spcAft>
            </a:pPr>
            <a:r>
              <a:rPr lang="zh-TW" altLang="en-US">
                <a:solidFill>
                  <a:srgbClr val="505050"/>
                </a:solidFill>
                <a:latin typeface="Segoe UI Light"/>
              </a:rPr>
              <a:t>維護並整合多套資料庫系統</a:t>
            </a:r>
            <a:br>
              <a:rPr lang="en-US" altLang="zh-TW">
                <a:solidFill>
                  <a:srgbClr val="505050"/>
                </a:solidFill>
                <a:latin typeface="Segoe UI Light"/>
              </a:rPr>
            </a:br>
            <a:endParaRPr lang="en-US">
              <a:solidFill>
                <a:srgbClr val="505050"/>
              </a:solidFill>
              <a:latin typeface="Segoe UI Light"/>
            </a:endParaRPr>
          </a:p>
          <a:p>
            <a:pPr>
              <a:spcAft>
                <a:spcPts val="3750"/>
              </a:spcAft>
            </a:pPr>
            <a:r>
              <a:rPr lang="zh-TW" altLang="en-US">
                <a:solidFill>
                  <a:srgbClr val="505050"/>
                </a:solidFill>
                <a:latin typeface="Segoe UI Light"/>
              </a:rPr>
              <a:t>投資在更新老舊應用程式上</a:t>
            </a:r>
            <a:br>
              <a:rPr lang="en-US" altLang="zh-TW">
                <a:solidFill>
                  <a:srgbClr val="505050"/>
                </a:solidFill>
                <a:latin typeface="Segoe UI Light"/>
              </a:rPr>
            </a:br>
            <a:endParaRPr lang="en-US">
              <a:solidFill>
                <a:srgbClr val="505050"/>
              </a:solidFill>
              <a:latin typeface="Segoe UI Light"/>
            </a:endParaRPr>
          </a:p>
          <a:p>
            <a:pPr>
              <a:spcAft>
                <a:spcPts val="3750"/>
              </a:spcAft>
            </a:pPr>
            <a:r>
              <a:rPr lang="zh-TW" altLang="en-US">
                <a:solidFill>
                  <a:srgbClr val="505050"/>
                </a:solidFill>
                <a:latin typeface="Segoe UI Light"/>
              </a:rPr>
              <a:t>滿足對提高成本效益的不斷要求</a:t>
            </a:r>
            <a:br>
              <a:rPr lang="en-US" altLang="zh-TW">
                <a:solidFill>
                  <a:srgbClr val="505050"/>
                </a:solidFill>
                <a:latin typeface="Segoe UI Light"/>
              </a:rPr>
            </a:br>
            <a:endParaRPr lang="en-US">
              <a:solidFill>
                <a:srgbClr val="505050"/>
              </a:solidFill>
              <a:latin typeface="Segoe UI Light"/>
            </a:endParaRPr>
          </a:p>
          <a:p>
            <a:pPr>
              <a:spcAft>
                <a:spcPts val="3750"/>
              </a:spcAft>
            </a:pPr>
            <a:r>
              <a:rPr lang="zh-TW" altLang="en-US">
                <a:solidFill>
                  <a:srgbClr val="505050"/>
                </a:solidFill>
                <a:latin typeface="Segoe UI Light"/>
              </a:rPr>
              <a:t>提供具有預測能力的分析工具</a:t>
            </a:r>
            <a:endParaRPr lang="en-US">
              <a:solidFill>
                <a:srgbClr val="505050"/>
              </a:solidFill>
              <a:latin typeface="Segoe UI Light"/>
            </a:endParaRPr>
          </a:p>
        </p:txBody>
      </p:sp>
      <p:sp>
        <p:nvSpPr>
          <p:cNvPr id="4" name="Rectangle 3"/>
          <p:cNvSpPr/>
          <p:nvPr/>
        </p:nvSpPr>
        <p:spPr>
          <a:xfrm>
            <a:off x="783577" y="2614667"/>
            <a:ext cx="2824328" cy="1938992"/>
          </a:xfrm>
          <a:prstGeom prst="rect">
            <a:avLst/>
          </a:prstGeom>
        </p:spPr>
        <p:txBody>
          <a:bodyPr wrap="square">
            <a:spAutoFit/>
          </a:bodyPr>
          <a:lstStyle/>
          <a:p>
            <a:pPr>
              <a:defRPr/>
            </a:pPr>
            <a:r>
              <a:rPr lang="zh-TW" altLang="en-US" sz="3000" kern="0">
                <a:solidFill>
                  <a:srgbClr val="FFFFFF"/>
                </a:solidFill>
                <a:latin typeface="Segoe UI Light"/>
                <a:cs typeface="Segoe UI Light" panose="020B0502040204020203" pitchFamily="34" charset="0"/>
              </a:rPr>
              <a:t>然而，要將技術和經營革新彼此結合並不容易</a:t>
            </a:r>
            <a:endParaRPr lang="en-US" sz="1200" kern="0">
              <a:solidFill>
                <a:srgbClr val="FFFFFF"/>
              </a:solidFill>
              <a:latin typeface="Segoe UI Light"/>
            </a:endParaRPr>
          </a:p>
        </p:txBody>
      </p:sp>
      <p:cxnSp>
        <p:nvCxnSpPr>
          <p:cNvPr id="9" name="Straight Connector 8"/>
          <p:cNvCxnSpPr/>
          <p:nvPr/>
        </p:nvCxnSpPr>
        <p:spPr>
          <a:xfrm>
            <a:off x="4696876" y="1727631"/>
            <a:ext cx="349250" cy="0"/>
          </a:xfrm>
          <a:prstGeom prst="line">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696876" y="2752097"/>
            <a:ext cx="349250" cy="0"/>
          </a:xfrm>
          <a:prstGeom prst="line">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96876" y="3776564"/>
            <a:ext cx="349250" cy="0"/>
          </a:xfrm>
          <a:prstGeom prst="line">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96876" y="4801030"/>
            <a:ext cx="349250" cy="0"/>
          </a:xfrm>
          <a:prstGeom prst="line">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816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970F0A-4401-458E-95E1-685CEBD9BBAA}"/>
              </a:ext>
            </a:extLst>
          </p:cNvPr>
          <p:cNvSpPr>
            <a:spLocks noGrp="1"/>
          </p:cNvSpPr>
          <p:nvPr>
            <p:ph type="title" idx="4294967295"/>
          </p:nvPr>
        </p:nvSpPr>
        <p:spPr>
          <a:xfrm>
            <a:off x="0" y="979488"/>
            <a:ext cx="7886700" cy="623887"/>
          </a:xfrm>
        </p:spPr>
        <p:txBody>
          <a:bodyPr>
            <a:normAutofit fontScale="90000"/>
          </a:bodyPr>
          <a:lstStyle/>
          <a:p>
            <a:r>
              <a:rPr lang="en-US" altLang="zh-TW" dirty="0">
                <a:solidFill>
                  <a:schemeClr val="bg2">
                    <a:lumMod val="50000"/>
                  </a:schemeClr>
                </a:solidFill>
              </a:rPr>
              <a:t>Reporting Services</a:t>
            </a:r>
            <a:endParaRPr lang="zh-TW" altLang="en-US" dirty="0">
              <a:solidFill>
                <a:schemeClr val="bg2">
                  <a:lumMod val="50000"/>
                </a:schemeClr>
              </a:solidFill>
            </a:endParaRPr>
          </a:p>
        </p:txBody>
      </p:sp>
      <p:sp>
        <p:nvSpPr>
          <p:cNvPr id="3" name="內容版面配置區 2">
            <a:extLst>
              <a:ext uri="{FF2B5EF4-FFF2-40B4-BE49-F238E27FC236}">
                <a16:creationId xmlns:a16="http://schemas.microsoft.com/office/drawing/2014/main" id="{B8744DF5-1461-4C99-85F2-59B23143FC13}"/>
              </a:ext>
            </a:extLst>
          </p:cNvPr>
          <p:cNvSpPr>
            <a:spLocks noGrp="1"/>
          </p:cNvSpPr>
          <p:nvPr>
            <p:ph idx="4294967295"/>
          </p:nvPr>
        </p:nvSpPr>
        <p:spPr>
          <a:xfrm>
            <a:off x="-1" y="1965325"/>
            <a:ext cx="2783393" cy="3498850"/>
          </a:xfrm>
        </p:spPr>
        <p:txBody>
          <a:bodyPr>
            <a:normAutofit fontScale="92500"/>
          </a:bodyPr>
          <a:lstStyle/>
          <a:p>
            <a:pPr>
              <a:lnSpc>
                <a:spcPct val="120000"/>
              </a:lnSpc>
            </a:pPr>
            <a:r>
              <a:rPr lang="zh-TW" altLang="en-US" sz="1600" b="0" dirty="0"/>
              <a:t>目前改成獨立下載安裝</a:t>
            </a:r>
            <a:endParaRPr lang="en-US" altLang="zh-TW" sz="1600" b="0" dirty="0"/>
          </a:p>
          <a:p>
            <a:pPr>
              <a:lnSpc>
                <a:spcPct val="120000"/>
              </a:lnSpc>
            </a:pPr>
            <a:r>
              <a:rPr lang="zh-TW" altLang="en-US" sz="1600" b="0" dirty="0"/>
              <a:t>提供留言，可新增觀點並與其他人共同作業。 也可以在留言內包含附件</a:t>
            </a:r>
            <a:endParaRPr lang="en-US" altLang="zh-TW" sz="1600" b="0" dirty="0"/>
          </a:p>
          <a:p>
            <a:pPr>
              <a:lnSpc>
                <a:spcPct val="120000"/>
              </a:lnSpc>
            </a:pPr>
            <a:r>
              <a:rPr lang="zh-TW" altLang="en-US" sz="1600" b="0" dirty="0"/>
              <a:t>在最新版的報表產生器和 </a:t>
            </a:r>
            <a:r>
              <a:rPr lang="en-US" altLang="zh-TW" sz="1600" b="0" dirty="0"/>
              <a:t>SQL Server Data Tools </a:t>
            </a:r>
            <a:r>
              <a:rPr lang="zh-TW" altLang="en-US" sz="1600" b="0" dirty="0"/>
              <a:t>中，可以藉由查詢設計工具拖放所需的欄位，來對</a:t>
            </a:r>
            <a:r>
              <a:rPr lang="en-US" altLang="zh-TW" sz="1600" b="0" dirty="0"/>
              <a:t>Analysis Services</a:t>
            </a:r>
            <a:r>
              <a:rPr lang="zh-TW" altLang="en-US" sz="1600" b="0" dirty="0"/>
              <a:t>表格式資料模型建立原生 </a:t>
            </a:r>
            <a:r>
              <a:rPr lang="en-US" altLang="zh-TW" sz="1600" b="0" dirty="0"/>
              <a:t>DAX </a:t>
            </a:r>
            <a:r>
              <a:rPr lang="zh-TW" altLang="en-US" sz="1600" b="0" dirty="0"/>
              <a:t>查詢</a:t>
            </a:r>
          </a:p>
          <a:p>
            <a:pPr>
              <a:lnSpc>
                <a:spcPct val="120000"/>
              </a:lnSpc>
            </a:pPr>
            <a:endParaRPr lang="zh-TW" altLang="en-US" sz="1600" dirty="0"/>
          </a:p>
        </p:txBody>
      </p:sp>
      <p:grpSp>
        <p:nvGrpSpPr>
          <p:cNvPr id="8" name="群組 7">
            <a:extLst>
              <a:ext uri="{FF2B5EF4-FFF2-40B4-BE49-F238E27FC236}">
                <a16:creationId xmlns:a16="http://schemas.microsoft.com/office/drawing/2014/main" id="{B2D59B6D-E496-4D16-A786-85349759EDAC}"/>
              </a:ext>
            </a:extLst>
          </p:cNvPr>
          <p:cNvGrpSpPr/>
          <p:nvPr/>
        </p:nvGrpSpPr>
        <p:grpSpPr>
          <a:xfrm>
            <a:off x="2948586" y="1965325"/>
            <a:ext cx="6014545" cy="3834020"/>
            <a:chOff x="1296466" y="750891"/>
            <a:chExt cx="9486901" cy="5410636"/>
          </a:xfrm>
        </p:grpSpPr>
        <p:pic>
          <p:nvPicPr>
            <p:cNvPr id="6" name="圖片 5">
              <a:extLst>
                <a:ext uri="{FF2B5EF4-FFF2-40B4-BE49-F238E27FC236}">
                  <a16:creationId xmlns:a16="http://schemas.microsoft.com/office/drawing/2014/main" id="{ABC58AFF-A8C9-403F-B17B-F88258367192}"/>
                </a:ext>
              </a:extLst>
            </p:cNvPr>
            <p:cNvPicPr>
              <a:picLocks noChangeAspect="1"/>
            </p:cNvPicPr>
            <p:nvPr/>
          </p:nvPicPr>
          <p:blipFill>
            <a:blip r:embed="rId2"/>
            <a:stretch>
              <a:fillRect/>
            </a:stretch>
          </p:blipFill>
          <p:spPr>
            <a:xfrm>
              <a:off x="1296466" y="750891"/>
              <a:ext cx="9486900" cy="5391150"/>
            </a:xfrm>
            <a:prstGeom prst="rect">
              <a:avLst/>
            </a:prstGeom>
          </p:spPr>
        </p:pic>
        <p:sp>
          <p:nvSpPr>
            <p:cNvPr id="5" name="矩形 4">
              <a:extLst>
                <a:ext uri="{FF2B5EF4-FFF2-40B4-BE49-F238E27FC236}">
                  <a16:creationId xmlns:a16="http://schemas.microsoft.com/office/drawing/2014/main" id="{7DEC91F9-9884-48D7-8BBA-C7CC2941CB6C}"/>
                </a:ext>
              </a:extLst>
            </p:cNvPr>
            <p:cNvSpPr/>
            <p:nvPr/>
          </p:nvSpPr>
          <p:spPr bwMode="auto">
            <a:xfrm>
              <a:off x="8471339" y="1324306"/>
              <a:ext cx="2312028" cy="4837221"/>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zh-TW" altLang="en-US" sz="1350" b="1">
                <a:latin typeface="Arial Narrow" pitchFamily="34" charset="0"/>
              </a:endParaRPr>
            </a:p>
          </p:txBody>
        </p:sp>
      </p:grpSp>
    </p:spTree>
    <p:extLst>
      <p:ext uri="{BB962C8B-B14F-4D97-AF65-F5344CB8AC3E}">
        <p14:creationId xmlns:p14="http://schemas.microsoft.com/office/powerpoint/2010/main" val="1241061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6394A7-0004-42E6-8437-B99B0A529F9A}"/>
              </a:ext>
            </a:extLst>
          </p:cNvPr>
          <p:cNvSpPr>
            <a:spLocks noGrp="1"/>
          </p:cNvSpPr>
          <p:nvPr>
            <p:ph type="title" idx="4294967295"/>
          </p:nvPr>
        </p:nvSpPr>
        <p:spPr>
          <a:xfrm>
            <a:off x="0" y="995363"/>
            <a:ext cx="7886700" cy="993775"/>
          </a:xfrm>
        </p:spPr>
        <p:txBody>
          <a:bodyPr/>
          <a:lstStyle/>
          <a:p>
            <a:r>
              <a:rPr lang="zh-TW" altLang="en-US" dirty="0">
                <a:solidFill>
                  <a:schemeClr val="bg2">
                    <a:lumMod val="50000"/>
                  </a:schemeClr>
                </a:solidFill>
              </a:rPr>
              <a:t>整合 </a:t>
            </a:r>
            <a:r>
              <a:rPr lang="en-US" altLang="zh-TW" dirty="0">
                <a:solidFill>
                  <a:schemeClr val="bg2">
                    <a:lumMod val="50000"/>
                  </a:schemeClr>
                </a:solidFill>
              </a:rPr>
              <a:t>Power BI</a:t>
            </a:r>
            <a:endParaRPr lang="zh-TW" altLang="en-US" dirty="0">
              <a:solidFill>
                <a:schemeClr val="bg2">
                  <a:lumMod val="50000"/>
                </a:schemeClr>
              </a:solidFill>
            </a:endParaRPr>
          </a:p>
        </p:txBody>
      </p:sp>
      <p:sp>
        <p:nvSpPr>
          <p:cNvPr id="3" name="內容版面配置區 2">
            <a:extLst>
              <a:ext uri="{FF2B5EF4-FFF2-40B4-BE49-F238E27FC236}">
                <a16:creationId xmlns:a16="http://schemas.microsoft.com/office/drawing/2014/main" id="{1EA19730-C951-4ABA-BEA3-127464EFE866}"/>
              </a:ext>
            </a:extLst>
          </p:cNvPr>
          <p:cNvSpPr>
            <a:spLocks noGrp="1"/>
          </p:cNvSpPr>
          <p:nvPr>
            <p:ph idx="4294967295"/>
          </p:nvPr>
        </p:nvSpPr>
        <p:spPr>
          <a:xfrm>
            <a:off x="0" y="2030413"/>
            <a:ext cx="7886700" cy="3263900"/>
          </a:xfrm>
        </p:spPr>
        <p:txBody>
          <a:bodyPr>
            <a:normAutofit/>
          </a:bodyPr>
          <a:lstStyle/>
          <a:p>
            <a:r>
              <a:rPr lang="zh-TW" altLang="en-US" sz="1800" dirty="0"/>
              <a:t>稱為 </a:t>
            </a:r>
            <a:r>
              <a:rPr lang="en-US" altLang="zh-TW" sz="1800" dirty="0"/>
              <a:t>Power BI Report Server</a:t>
            </a:r>
            <a:r>
              <a:rPr lang="zh-TW" altLang="en-US" sz="1800" dirty="0"/>
              <a:t>，其授權模式與單純的 </a:t>
            </a:r>
            <a:r>
              <a:rPr lang="en-US" altLang="zh-TW" sz="1800" dirty="0"/>
              <a:t>RS </a:t>
            </a:r>
            <a:r>
              <a:rPr lang="zh-TW" altLang="en-US" sz="1800" dirty="0"/>
              <a:t>不同</a:t>
            </a:r>
            <a:endParaRPr lang="en-US" altLang="zh-TW" sz="1800" dirty="0"/>
          </a:p>
          <a:p>
            <a:r>
              <a:rPr lang="zh-TW" altLang="en-US" sz="1800" dirty="0"/>
              <a:t>獨立的發行、部署與技術支援</a:t>
            </a:r>
            <a:endParaRPr lang="en-US" altLang="zh-TW" sz="1800" dirty="0"/>
          </a:p>
          <a:p>
            <a:r>
              <a:rPr lang="zh-TW" altLang="en-US" sz="1800" dirty="0"/>
              <a:t>讓 </a:t>
            </a:r>
            <a:r>
              <a:rPr lang="en-US" altLang="zh-TW" sz="1800" dirty="0"/>
              <a:t>Power BI </a:t>
            </a:r>
            <a:r>
              <a:rPr lang="zh-TW" altLang="en-US" sz="1800" dirty="0"/>
              <a:t>報表可以部署在企業內共享</a:t>
            </a:r>
            <a:endParaRPr lang="en-US" altLang="zh-TW" sz="1800" dirty="0"/>
          </a:p>
          <a:p>
            <a:r>
              <a:rPr lang="zh-TW" altLang="en-US" sz="1800" dirty="0"/>
              <a:t>目前只支援 </a:t>
            </a:r>
            <a:r>
              <a:rPr lang="en-US" altLang="zh-TW" sz="1800" dirty="0"/>
              <a:t>Power BI Direct Query </a:t>
            </a:r>
            <a:br>
              <a:rPr lang="en-US" altLang="zh-TW" sz="1800" dirty="0"/>
            </a:br>
            <a:r>
              <a:rPr lang="zh-TW" altLang="en-US" sz="1800" dirty="0"/>
              <a:t>查詢 </a:t>
            </a:r>
            <a:r>
              <a:rPr lang="en-US" altLang="zh-TW" sz="1800" dirty="0"/>
              <a:t>Analysis Services</a:t>
            </a:r>
          </a:p>
          <a:p>
            <a:endParaRPr lang="zh-TW" altLang="en-US" sz="1800" dirty="0"/>
          </a:p>
        </p:txBody>
      </p:sp>
      <p:sp>
        <p:nvSpPr>
          <p:cNvPr id="4" name="矩形 3">
            <a:extLst>
              <a:ext uri="{FF2B5EF4-FFF2-40B4-BE49-F238E27FC236}">
                <a16:creationId xmlns:a16="http://schemas.microsoft.com/office/drawing/2014/main" id="{E9120740-0944-49DD-AA71-3A8A161BB0C3}"/>
              </a:ext>
            </a:extLst>
          </p:cNvPr>
          <p:cNvSpPr/>
          <p:nvPr/>
        </p:nvSpPr>
        <p:spPr>
          <a:xfrm>
            <a:off x="928116" y="5021710"/>
            <a:ext cx="6718554" cy="507831"/>
          </a:xfrm>
          <a:prstGeom prst="rect">
            <a:avLst/>
          </a:prstGeom>
        </p:spPr>
        <p:txBody>
          <a:bodyPr wrap="square">
            <a:spAutoFit/>
          </a:bodyPr>
          <a:lstStyle/>
          <a:p>
            <a:r>
              <a:rPr lang="zh-TW" altLang="en-US" sz="1350" dirty="0"/>
              <a:t>https://blogs.msdn.microsoft.com/sqlrsteamblog/2017/05/17/a-closer-look-at-power-bi-report-server/</a:t>
            </a:r>
          </a:p>
        </p:txBody>
      </p:sp>
      <p:pic>
        <p:nvPicPr>
          <p:cNvPr id="1026" name="Picture 2" descr="Graph illustrating the support timeframe">
            <a:extLst>
              <a:ext uri="{FF2B5EF4-FFF2-40B4-BE49-F238E27FC236}">
                <a16:creationId xmlns:a16="http://schemas.microsoft.com/office/drawing/2014/main" id="{9ABB98C4-E7F8-43ED-A7C9-D28C42B0B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462" y="2364236"/>
            <a:ext cx="4300538"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9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4B3A39-42F9-4039-AAB5-5E8CFE9068D0}"/>
              </a:ext>
            </a:extLst>
          </p:cNvPr>
          <p:cNvSpPr>
            <a:spLocks noGrp="1"/>
          </p:cNvSpPr>
          <p:nvPr>
            <p:ph type="title" idx="4294967295"/>
          </p:nvPr>
        </p:nvSpPr>
        <p:spPr>
          <a:xfrm>
            <a:off x="0" y="915988"/>
            <a:ext cx="7886700" cy="993775"/>
          </a:xfrm>
        </p:spPr>
        <p:txBody>
          <a:bodyPr/>
          <a:lstStyle/>
          <a:p>
            <a:r>
              <a:rPr lang="en-US" altLang="zh-TW" dirty="0">
                <a:solidFill>
                  <a:schemeClr val="bg2">
                    <a:lumMod val="50000"/>
                  </a:schemeClr>
                </a:solidFill>
              </a:rPr>
              <a:t>Analysis Services</a:t>
            </a:r>
            <a:endParaRPr lang="zh-TW" altLang="en-US" dirty="0">
              <a:solidFill>
                <a:schemeClr val="bg2">
                  <a:lumMod val="50000"/>
                </a:schemeClr>
              </a:solidFill>
            </a:endParaRPr>
          </a:p>
        </p:txBody>
      </p:sp>
      <p:sp>
        <p:nvSpPr>
          <p:cNvPr id="3" name="內容版面配置區 2">
            <a:extLst>
              <a:ext uri="{FF2B5EF4-FFF2-40B4-BE49-F238E27FC236}">
                <a16:creationId xmlns:a16="http://schemas.microsoft.com/office/drawing/2014/main" id="{01F70A6D-ED64-4852-9980-8DE8358BE4CF}"/>
              </a:ext>
            </a:extLst>
          </p:cNvPr>
          <p:cNvSpPr>
            <a:spLocks noGrp="1"/>
          </p:cNvSpPr>
          <p:nvPr>
            <p:ph idx="4294967295"/>
          </p:nvPr>
        </p:nvSpPr>
        <p:spPr>
          <a:xfrm>
            <a:off x="0" y="1930400"/>
            <a:ext cx="2932626" cy="3498850"/>
          </a:xfrm>
        </p:spPr>
        <p:txBody>
          <a:bodyPr>
            <a:normAutofit fontScale="92500"/>
          </a:bodyPr>
          <a:lstStyle/>
          <a:p>
            <a:pPr>
              <a:lnSpc>
                <a:spcPct val="120000"/>
              </a:lnSpc>
            </a:pPr>
            <a:r>
              <a:rPr lang="zh-TW" altLang="en-US" sz="1800" dirty="0"/>
              <a:t>查詢設計工具</a:t>
            </a:r>
            <a:endParaRPr lang="en-US" altLang="zh-TW" sz="1800" dirty="0"/>
          </a:p>
          <a:p>
            <a:pPr lvl="1">
              <a:lnSpc>
                <a:spcPct val="120000"/>
              </a:lnSpc>
            </a:pPr>
            <a:r>
              <a:rPr lang="zh-TW" altLang="en-US" sz="1200" dirty="0"/>
              <a:t>可與 </a:t>
            </a:r>
            <a:r>
              <a:rPr lang="en-US" altLang="zh-TW" sz="1200" dirty="0"/>
              <a:t>Report Builder </a:t>
            </a:r>
            <a:r>
              <a:rPr lang="zh-TW" altLang="en-US" sz="1200" dirty="0"/>
              <a:t>整合</a:t>
            </a:r>
            <a:endParaRPr lang="en-US" altLang="zh-TW" sz="1200" dirty="0"/>
          </a:p>
          <a:p>
            <a:pPr>
              <a:lnSpc>
                <a:spcPct val="120000"/>
              </a:lnSpc>
            </a:pPr>
            <a:r>
              <a:rPr lang="en-US" altLang="zh-TW" sz="1800" dirty="0"/>
              <a:t>SSMS DAX Query Editor </a:t>
            </a:r>
          </a:p>
          <a:p>
            <a:pPr>
              <a:lnSpc>
                <a:spcPct val="120000"/>
              </a:lnSpc>
            </a:pPr>
            <a:r>
              <a:rPr lang="en-US" altLang="zh-TW" sz="1800" dirty="0"/>
              <a:t>SSDT DAX </a:t>
            </a:r>
            <a:r>
              <a:rPr lang="zh-TW" altLang="en-US" sz="1800" dirty="0"/>
              <a:t>編輯器</a:t>
            </a:r>
            <a:endParaRPr lang="en-US" altLang="zh-TW" sz="1800" dirty="0"/>
          </a:p>
          <a:p>
            <a:pPr>
              <a:lnSpc>
                <a:spcPct val="120000"/>
              </a:lnSpc>
            </a:pPr>
            <a:r>
              <a:rPr lang="zh-TW" altLang="en-US" sz="1800" dirty="0"/>
              <a:t>資料來源可以整合 </a:t>
            </a:r>
            <a:r>
              <a:rPr lang="en-US" altLang="zh-TW" sz="1800" dirty="0"/>
              <a:t>Power Query(mashup engine)</a:t>
            </a:r>
          </a:p>
          <a:p>
            <a:pPr>
              <a:lnSpc>
                <a:spcPct val="120000"/>
              </a:lnSpc>
            </a:pPr>
            <a:r>
              <a:rPr lang="zh-TW" altLang="en-US" sz="1800" dirty="0"/>
              <a:t>可以透過 </a:t>
            </a:r>
            <a:r>
              <a:rPr lang="en-US" altLang="zh-TW" sz="1800" dirty="0"/>
              <a:t>M </a:t>
            </a:r>
            <a:r>
              <a:rPr lang="zh-TW" altLang="en-US" sz="1800" dirty="0"/>
              <a:t>語言直接整理多種資料源</a:t>
            </a:r>
          </a:p>
          <a:p>
            <a:pPr>
              <a:lnSpc>
                <a:spcPct val="120000"/>
              </a:lnSpc>
            </a:pPr>
            <a:endParaRPr lang="en-US" altLang="zh-TW" sz="1800" dirty="0"/>
          </a:p>
          <a:p>
            <a:pPr>
              <a:lnSpc>
                <a:spcPct val="120000"/>
              </a:lnSpc>
            </a:pPr>
            <a:endParaRPr lang="zh-TW" altLang="en-US" sz="1800" dirty="0"/>
          </a:p>
        </p:txBody>
      </p:sp>
      <p:grpSp>
        <p:nvGrpSpPr>
          <p:cNvPr id="6" name="群組 5">
            <a:extLst>
              <a:ext uri="{FF2B5EF4-FFF2-40B4-BE49-F238E27FC236}">
                <a16:creationId xmlns:a16="http://schemas.microsoft.com/office/drawing/2014/main" id="{EFC2C0FD-838A-4AA4-A096-46506B135F92}"/>
              </a:ext>
            </a:extLst>
          </p:cNvPr>
          <p:cNvGrpSpPr/>
          <p:nvPr/>
        </p:nvGrpSpPr>
        <p:grpSpPr>
          <a:xfrm>
            <a:off x="3596996" y="2108427"/>
            <a:ext cx="5114925" cy="3957638"/>
            <a:chOff x="5372100" y="1581150"/>
            <a:chExt cx="6819900" cy="5276850"/>
          </a:xfrm>
        </p:grpSpPr>
        <p:pic>
          <p:nvPicPr>
            <p:cNvPr id="4" name="圖片 3">
              <a:extLst>
                <a:ext uri="{FF2B5EF4-FFF2-40B4-BE49-F238E27FC236}">
                  <a16:creationId xmlns:a16="http://schemas.microsoft.com/office/drawing/2014/main" id="{117A8F09-51D4-47C6-959F-A4BBD5E1CD63}"/>
                </a:ext>
              </a:extLst>
            </p:cNvPr>
            <p:cNvPicPr>
              <a:picLocks noChangeAspect="1"/>
            </p:cNvPicPr>
            <p:nvPr/>
          </p:nvPicPr>
          <p:blipFill>
            <a:blip r:embed="rId3"/>
            <a:stretch>
              <a:fillRect/>
            </a:stretch>
          </p:blipFill>
          <p:spPr>
            <a:xfrm>
              <a:off x="5372100" y="1581150"/>
              <a:ext cx="6819900" cy="5276850"/>
            </a:xfrm>
            <a:prstGeom prst="rect">
              <a:avLst/>
            </a:prstGeom>
          </p:spPr>
        </p:pic>
        <p:sp>
          <p:nvSpPr>
            <p:cNvPr id="5" name="矩形 4">
              <a:extLst>
                <a:ext uri="{FF2B5EF4-FFF2-40B4-BE49-F238E27FC236}">
                  <a16:creationId xmlns:a16="http://schemas.microsoft.com/office/drawing/2014/main" id="{EFAC0E5D-B513-4117-9F9F-90D1F86F9615}"/>
                </a:ext>
              </a:extLst>
            </p:cNvPr>
            <p:cNvSpPr/>
            <p:nvPr/>
          </p:nvSpPr>
          <p:spPr bwMode="auto">
            <a:xfrm>
              <a:off x="7294178" y="1954923"/>
              <a:ext cx="578069" cy="294290"/>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zh-TW" altLang="en-US" sz="1350" b="1">
                <a:latin typeface="Arial Narrow" pitchFamily="34" charset="0"/>
              </a:endParaRPr>
            </a:p>
          </p:txBody>
        </p:sp>
      </p:grpSp>
      <p:pic>
        <p:nvPicPr>
          <p:cNvPr id="7" name="圖片 6">
            <a:extLst>
              <a:ext uri="{FF2B5EF4-FFF2-40B4-BE49-F238E27FC236}">
                <a16:creationId xmlns:a16="http://schemas.microsoft.com/office/drawing/2014/main" id="{858799FF-A17D-459C-9607-2D1815CD3B81}"/>
              </a:ext>
            </a:extLst>
          </p:cNvPr>
          <p:cNvPicPr>
            <a:picLocks noChangeAspect="1"/>
          </p:cNvPicPr>
          <p:nvPr/>
        </p:nvPicPr>
        <p:blipFill>
          <a:blip r:embed="rId4"/>
          <a:stretch>
            <a:fillRect/>
          </a:stretch>
        </p:blipFill>
        <p:spPr>
          <a:xfrm>
            <a:off x="2932628" y="1779815"/>
            <a:ext cx="5779294" cy="4286250"/>
          </a:xfrm>
          <a:prstGeom prst="rect">
            <a:avLst/>
          </a:prstGeom>
        </p:spPr>
      </p:pic>
      <p:pic>
        <p:nvPicPr>
          <p:cNvPr id="12" name="圖片 11">
            <a:extLst>
              <a:ext uri="{FF2B5EF4-FFF2-40B4-BE49-F238E27FC236}">
                <a16:creationId xmlns:a16="http://schemas.microsoft.com/office/drawing/2014/main" id="{9DC9C289-4C73-4BE6-8D98-D3B7030887F0}"/>
              </a:ext>
            </a:extLst>
          </p:cNvPr>
          <p:cNvPicPr>
            <a:picLocks noChangeAspect="1"/>
          </p:cNvPicPr>
          <p:nvPr/>
        </p:nvPicPr>
        <p:blipFill>
          <a:blip r:embed="rId5"/>
          <a:stretch>
            <a:fillRect/>
          </a:stretch>
        </p:blipFill>
        <p:spPr>
          <a:xfrm>
            <a:off x="4230933" y="2835687"/>
            <a:ext cx="4193381" cy="2857500"/>
          </a:xfrm>
          <a:prstGeom prst="rect">
            <a:avLst/>
          </a:prstGeom>
        </p:spPr>
      </p:pic>
      <p:pic>
        <p:nvPicPr>
          <p:cNvPr id="10" name="圖片 9">
            <a:extLst>
              <a:ext uri="{FF2B5EF4-FFF2-40B4-BE49-F238E27FC236}">
                <a16:creationId xmlns:a16="http://schemas.microsoft.com/office/drawing/2014/main" id="{6351495A-F034-497E-B8F1-61EA7671A562}"/>
              </a:ext>
            </a:extLst>
          </p:cNvPr>
          <p:cNvPicPr>
            <a:picLocks noChangeAspect="1"/>
          </p:cNvPicPr>
          <p:nvPr/>
        </p:nvPicPr>
        <p:blipFill>
          <a:blip r:embed="rId6"/>
          <a:stretch>
            <a:fillRect/>
          </a:stretch>
        </p:blipFill>
        <p:spPr>
          <a:xfrm>
            <a:off x="2932628" y="1794713"/>
            <a:ext cx="6131628" cy="4286250"/>
          </a:xfrm>
          <a:prstGeom prst="rect">
            <a:avLst/>
          </a:prstGeom>
        </p:spPr>
      </p:pic>
      <p:pic>
        <p:nvPicPr>
          <p:cNvPr id="11" name="圖片 10">
            <a:extLst>
              <a:ext uri="{FF2B5EF4-FFF2-40B4-BE49-F238E27FC236}">
                <a16:creationId xmlns:a16="http://schemas.microsoft.com/office/drawing/2014/main" id="{E747E2B8-19A7-44BF-8AFF-6E76B9454111}"/>
              </a:ext>
            </a:extLst>
          </p:cNvPr>
          <p:cNvPicPr>
            <a:picLocks noChangeAspect="1"/>
          </p:cNvPicPr>
          <p:nvPr/>
        </p:nvPicPr>
        <p:blipFill>
          <a:blip r:embed="rId7"/>
          <a:stretch>
            <a:fillRect/>
          </a:stretch>
        </p:blipFill>
        <p:spPr>
          <a:xfrm>
            <a:off x="3147285" y="2168857"/>
            <a:ext cx="5349977" cy="3805397"/>
          </a:xfrm>
          <a:prstGeom prst="rect">
            <a:avLst/>
          </a:prstGeom>
        </p:spPr>
      </p:pic>
      <p:pic>
        <p:nvPicPr>
          <p:cNvPr id="9" name="圖片 8">
            <a:extLst>
              <a:ext uri="{FF2B5EF4-FFF2-40B4-BE49-F238E27FC236}">
                <a16:creationId xmlns:a16="http://schemas.microsoft.com/office/drawing/2014/main" id="{F51914C2-8DF8-4736-A498-58597AF21F7C}"/>
              </a:ext>
            </a:extLst>
          </p:cNvPr>
          <p:cNvPicPr>
            <a:picLocks noChangeAspect="1"/>
          </p:cNvPicPr>
          <p:nvPr/>
        </p:nvPicPr>
        <p:blipFill>
          <a:blip r:embed="rId8"/>
          <a:stretch>
            <a:fillRect/>
          </a:stretch>
        </p:blipFill>
        <p:spPr>
          <a:xfrm>
            <a:off x="2966235" y="2298119"/>
            <a:ext cx="5712078" cy="3546872"/>
          </a:xfrm>
          <a:prstGeom prst="rect">
            <a:avLst/>
          </a:prstGeom>
        </p:spPr>
      </p:pic>
    </p:spTree>
    <p:extLst>
      <p:ext uri="{BB962C8B-B14F-4D97-AF65-F5344CB8AC3E}">
        <p14:creationId xmlns:p14="http://schemas.microsoft.com/office/powerpoint/2010/main" val="122655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91440" rIns="146304" bIns="91440" rtlCol="0" anchor="t">
            <a:normAutofit/>
          </a:bodyPr>
          <a:lstStyle/>
          <a:p>
            <a:r>
              <a:rPr lang="zh-TW" altLang="en-US" sz="4400" dirty="0">
                <a:solidFill>
                  <a:schemeClr val="bg2">
                    <a:lumMod val="50000"/>
                  </a:schemeClr>
                </a:solidFill>
              </a:rPr>
              <a:t>完整而現代化的數據資產</a:t>
            </a:r>
            <a:endParaRPr lang="en-US" sz="4400" dirty="0">
              <a:solidFill>
                <a:schemeClr val="bg2">
                  <a:lumMod val="50000"/>
                </a:schemeClr>
              </a:solidFill>
            </a:endParaRPr>
          </a:p>
        </p:txBody>
      </p:sp>
      <p:sp>
        <p:nvSpPr>
          <p:cNvPr id="105" name="Rectangle 104"/>
          <p:cNvSpPr/>
          <p:nvPr/>
        </p:nvSpPr>
        <p:spPr>
          <a:xfrm>
            <a:off x="1" y="1572510"/>
            <a:ext cx="9143999" cy="4428240"/>
          </a:xfrm>
          <a:prstGeom prst="rect">
            <a:avLst/>
          </a:prstGeom>
          <a:solidFill>
            <a:srgbClr val="E5F1FB">
              <a:alpha val="65000"/>
            </a:srgbClr>
          </a:solidFill>
          <a:ln w="10795" cap="flat" cmpd="sng" algn="ctr">
            <a:noFill/>
            <a:prstDash val="solid"/>
          </a:ln>
          <a:effectLst/>
        </p:spPr>
        <p:txBody>
          <a:bodyPr rtlCol="0" anchor="ctr"/>
          <a:lstStyle/>
          <a:p>
            <a:pPr algn="ctr" defTabSz="685800">
              <a:defRPr/>
            </a:pPr>
            <a:endParaRPr lang="en-US" sz="1350" kern="0">
              <a:solidFill>
                <a:srgbClr val="B4009E"/>
              </a:solidFill>
              <a:latin typeface="Segoe UI"/>
            </a:endParaRPr>
          </a:p>
        </p:txBody>
      </p:sp>
      <p:sp>
        <p:nvSpPr>
          <p:cNvPr id="106" name="Rectangle 105"/>
          <p:cNvSpPr/>
          <p:nvPr/>
        </p:nvSpPr>
        <p:spPr bwMode="auto">
          <a:xfrm>
            <a:off x="1426710" y="1811959"/>
            <a:ext cx="5639480" cy="262661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400" kern="0" err="1">
              <a:solidFill>
                <a:srgbClr val="002050"/>
              </a:solidFill>
              <a:ea typeface="Segoe UI" pitchFamily="34" charset="0"/>
              <a:cs typeface="Segoe UI" pitchFamily="34" charset="0"/>
            </a:endParaRPr>
          </a:p>
        </p:txBody>
      </p:sp>
      <p:sp>
        <p:nvSpPr>
          <p:cNvPr id="107" name="Rectangle 106"/>
          <p:cNvSpPr/>
          <p:nvPr/>
        </p:nvSpPr>
        <p:spPr>
          <a:xfrm>
            <a:off x="7127929" y="1811962"/>
            <a:ext cx="1858770" cy="2624252"/>
          </a:xfrm>
          <a:prstGeom prst="rect">
            <a:avLst/>
          </a:prstGeom>
          <a:solidFill>
            <a:srgbClr val="3E9AE1"/>
          </a:solidFill>
          <a:ln w="10795" cap="flat" cmpd="sng" algn="ctr">
            <a:noFill/>
            <a:prstDash val="solid"/>
          </a:ln>
          <a:effectLst/>
        </p:spPr>
        <p:txBody>
          <a:bodyPr lIns="102870" tIns="67232" rIns="102870" bIns="67232" rtlCol="0" anchor="t"/>
          <a:lstStyle/>
          <a:p>
            <a:pPr defTabSz="685537">
              <a:defRPr/>
            </a:pPr>
            <a:endParaRPr lang="en-US" sz="900" b="1" kern="0">
              <a:solidFill>
                <a:srgbClr val="002050"/>
              </a:solidFill>
              <a:cs typeface="Segoe UI Semibold" panose="020B0702040204020203" pitchFamily="34" charset="0"/>
            </a:endParaRPr>
          </a:p>
        </p:txBody>
      </p:sp>
      <p:sp>
        <p:nvSpPr>
          <p:cNvPr id="108" name="Rectangle 107"/>
          <p:cNvSpPr/>
          <p:nvPr/>
        </p:nvSpPr>
        <p:spPr>
          <a:xfrm>
            <a:off x="1426314" y="5182277"/>
            <a:ext cx="7560385" cy="406138"/>
          </a:xfrm>
          <a:prstGeom prst="rect">
            <a:avLst/>
          </a:prstGeom>
          <a:solidFill>
            <a:srgbClr val="002050"/>
          </a:solidFill>
          <a:ln w="9525" cap="flat" cmpd="sng" algn="ctr">
            <a:noFill/>
            <a:prstDash val="dash"/>
          </a:ln>
          <a:effectLst/>
        </p:spPr>
        <p:txBody>
          <a:bodyPr lIns="137160" tIns="0" rIns="0" bIns="137160" rtlCol="0" anchor="b" anchorCtr="0"/>
          <a:lstStyle/>
          <a:p>
            <a:pPr defTabSz="685537">
              <a:defRPr/>
            </a:pPr>
            <a:endParaRPr lang="en-US" sz="900" b="1" kern="0">
              <a:solidFill>
                <a:srgbClr val="002050"/>
              </a:solidFill>
              <a:cs typeface="Segoe UI Semibold" panose="020B0702040204020203" pitchFamily="34" charset="0"/>
            </a:endParaRPr>
          </a:p>
        </p:txBody>
      </p:sp>
      <p:sp>
        <p:nvSpPr>
          <p:cNvPr id="109" name="Rectangle 108"/>
          <p:cNvSpPr/>
          <p:nvPr/>
        </p:nvSpPr>
        <p:spPr>
          <a:xfrm>
            <a:off x="1426314" y="4489801"/>
            <a:ext cx="7560385" cy="638888"/>
          </a:xfrm>
          <a:prstGeom prst="rect">
            <a:avLst/>
          </a:prstGeom>
          <a:solidFill>
            <a:srgbClr val="0055A2"/>
          </a:solidFill>
          <a:ln w="9525" cap="flat" cmpd="sng" algn="ctr">
            <a:noFill/>
            <a:prstDash val="dash"/>
          </a:ln>
          <a:effectLst/>
        </p:spPr>
        <p:txBody>
          <a:bodyPr lIns="137160" tIns="0" rIns="0" bIns="137160" rtlCol="0" anchor="b" anchorCtr="0"/>
          <a:lstStyle/>
          <a:p>
            <a:pPr defTabSz="685537">
              <a:defRPr/>
            </a:pPr>
            <a:endParaRPr lang="en-US" sz="900" b="1" kern="0">
              <a:solidFill>
                <a:srgbClr val="002050"/>
              </a:solidFill>
              <a:cs typeface="Segoe UI Semibold" panose="020B0702040204020203" pitchFamily="34" charset="0"/>
            </a:endParaRPr>
          </a:p>
        </p:txBody>
      </p:sp>
      <p:sp>
        <p:nvSpPr>
          <p:cNvPr id="110" name="Rectangle 109"/>
          <p:cNvSpPr/>
          <p:nvPr/>
        </p:nvSpPr>
        <p:spPr>
          <a:xfrm>
            <a:off x="153781" y="1811959"/>
            <a:ext cx="1209281" cy="2621858"/>
          </a:xfrm>
          <a:prstGeom prst="rect">
            <a:avLst/>
          </a:prstGeom>
          <a:solidFill>
            <a:srgbClr val="0078D7">
              <a:alpha val="17000"/>
            </a:srgbClr>
          </a:solidFill>
          <a:ln w="10795" cap="flat" cmpd="sng" algn="ctr">
            <a:noFill/>
            <a:prstDash val="solid"/>
          </a:ln>
          <a:effectLst/>
        </p:spPr>
        <p:txBody>
          <a:bodyPr lIns="102870" tIns="67232" rIns="102870" bIns="67232" rtlCol="0" anchor="t"/>
          <a:lstStyle/>
          <a:p>
            <a:pPr defTabSz="685537">
              <a:defRPr/>
            </a:pPr>
            <a:r>
              <a:rPr lang="zh-TW" altLang="en-US" sz="900" b="1" kern="0">
                <a:solidFill>
                  <a:srgbClr val="002050"/>
                </a:solidFill>
                <a:cs typeface="Segoe UI Semibold" panose="020B0702040204020203" pitchFamily="34" charset="0"/>
              </a:rPr>
              <a:t>架構性</a:t>
            </a:r>
            <a:endParaRPr lang="en-US" sz="900" b="1" kern="0">
              <a:solidFill>
                <a:srgbClr val="002050"/>
              </a:solidFill>
              <a:cs typeface="Segoe UI Semibold" panose="020B0702040204020203" pitchFamily="34" charset="0"/>
            </a:endParaRPr>
          </a:p>
        </p:txBody>
      </p:sp>
      <p:sp>
        <p:nvSpPr>
          <p:cNvPr id="111" name="Rectangle 110"/>
          <p:cNvSpPr/>
          <p:nvPr/>
        </p:nvSpPr>
        <p:spPr>
          <a:xfrm>
            <a:off x="154113" y="3116447"/>
            <a:ext cx="1209004" cy="272818"/>
          </a:xfrm>
          <a:prstGeom prst="rect">
            <a:avLst/>
          </a:prstGeom>
          <a:noFill/>
          <a:ln w="10795" cap="flat" cmpd="sng" algn="ctr">
            <a:noFill/>
            <a:prstDash val="solid"/>
          </a:ln>
          <a:effectLst/>
        </p:spPr>
        <p:txBody>
          <a:bodyPr lIns="102870" tIns="67232" rIns="102870" bIns="67232" rtlCol="0" anchor="t"/>
          <a:lstStyle/>
          <a:p>
            <a:pPr defTabSz="685537">
              <a:defRPr/>
            </a:pPr>
            <a:r>
              <a:rPr lang="zh-TW" altLang="en-US" sz="900" b="1" kern="0">
                <a:solidFill>
                  <a:srgbClr val="002050"/>
                </a:solidFill>
                <a:cs typeface="Segoe UI Semibold" panose="020B0702040204020203" pitchFamily="34" charset="0"/>
              </a:rPr>
              <a:t>無架構</a:t>
            </a:r>
            <a:endParaRPr lang="en-US" sz="900" b="1" kern="0">
              <a:solidFill>
                <a:srgbClr val="002050"/>
              </a:solidFill>
              <a:cs typeface="Segoe UI Semibold" panose="020B0702040204020203" pitchFamily="34" charset="0"/>
            </a:endParaRPr>
          </a:p>
        </p:txBody>
      </p:sp>
      <p:grpSp>
        <p:nvGrpSpPr>
          <p:cNvPr id="112" name="Group 111"/>
          <p:cNvGrpSpPr/>
          <p:nvPr/>
        </p:nvGrpSpPr>
        <p:grpSpPr>
          <a:xfrm>
            <a:off x="258685" y="2053384"/>
            <a:ext cx="231068" cy="155513"/>
            <a:chOff x="2895809" y="4178153"/>
            <a:chExt cx="778813" cy="524158"/>
          </a:xfrm>
          <a:solidFill>
            <a:srgbClr val="002050"/>
          </a:solidFill>
        </p:grpSpPr>
        <p:sp>
          <p:nvSpPr>
            <p:cNvPr id="113" name="Freeform 261"/>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algn="ctr">
                <a:defRPr/>
              </a:pPr>
              <a:endParaRPr lang="en-US" sz="1600" kern="0">
                <a:solidFill>
                  <a:srgbClr val="FFFFFF"/>
                </a:solidFill>
                <a:latin typeface="Segoe UI Semilight"/>
              </a:endParaRPr>
            </a:p>
          </p:txBody>
        </p:sp>
        <p:sp>
          <p:nvSpPr>
            <p:cNvPr id="114" name="Up Arrow 262"/>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5" name="TextBox 114"/>
          <p:cNvSpPr txBox="1"/>
          <p:nvPr/>
        </p:nvSpPr>
        <p:spPr>
          <a:xfrm>
            <a:off x="545837" y="2047165"/>
            <a:ext cx="374793" cy="193899"/>
          </a:xfrm>
          <a:prstGeom prst="rect">
            <a:avLst/>
          </a:prstGeom>
          <a:noFill/>
        </p:spPr>
        <p:txBody>
          <a:bodyPr wrap="square" lIns="0" tIns="34290" rIns="68580" bIns="34290" rtlCol="0">
            <a:spAutoFit/>
          </a:bodyPr>
          <a:lstStyle/>
          <a:p>
            <a:pPr defTabSz="685800">
              <a:lnSpc>
                <a:spcPct val="90000"/>
              </a:lnSpc>
              <a:spcAft>
                <a:spcPts val="450"/>
              </a:spcAft>
              <a:defRPr/>
            </a:pPr>
            <a:r>
              <a:rPr lang="en-US" sz="900" b="1" kern="0">
                <a:solidFill>
                  <a:srgbClr val="002050"/>
                </a:solidFill>
              </a:rPr>
              <a:t>OLTP</a:t>
            </a:r>
          </a:p>
        </p:txBody>
      </p:sp>
      <p:grpSp>
        <p:nvGrpSpPr>
          <p:cNvPr id="116" name="Group 115"/>
          <p:cNvGrpSpPr/>
          <p:nvPr/>
        </p:nvGrpSpPr>
        <p:grpSpPr>
          <a:xfrm>
            <a:off x="258685" y="2314127"/>
            <a:ext cx="231068" cy="155513"/>
            <a:chOff x="2895809" y="4178153"/>
            <a:chExt cx="778813" cy="524158"/>
          </a:xfrm>
          <a:solidFill>
            <a:srgbClr val="002050"/>
          </a:solidFill>
        </p:grpSpPr>
        <p:sp>
          <p:nvSpPr>
            <p:cNvPr id="117" name="Freeform 265"/>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algn="ctr">
                <a:defRPr/>
              </a:pPr>
              <a:endParaRPr lang="en-US" sz="1600" kern="0">
                <a:solidFill>
                  <a:srgbClr val="FFFFFF"/>
                </a:solidFill>
                <a:latin typeface="Segoe UI Semilight"/>
              </a:endParaRPr>
            </a:p>
          </p:txBody>
        </p:sp>
        <p:sp>
          <p:nvSpPr>
            <p:cNvPr id="118" name="Up Arrow 266"/>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9" name="TextBox 118"/>
          <p:cNvSpPr txBox="1"/>
          <p:nvPr/>
        </p:nvSpPr>
        <p:spPr>
          <a:xfrm>
            <a:off x="545836" y="2286000"/>
            <a:ext cx="606689" cy="193899"/>
          </a:xfrm>
          <a:prstGeom prst="rect">
            <a:avLst/>
          </a:prstGeom>
          <a:noFill/>
        </p:spPr>
        <p:txBody>
          <a:bodyPr wrap="square" lIns="0" tIns="34290" rIns="68580" bIns="34290" rtlCol="0">
            <a:spAutoFit/>
          </a:bodyPr>
          <a:lstStyle/>
          <a:p>
            <a:pPr defTabSz="685800">
              <a:lnSpc>
                <a:spcPct val="90000"/>
              </a:lnSpc>
              <a:spcAft>
                <a:spcPts val="450"/>
              </a:spcAft>
              <a:defRPr/>
            </a:pPr>
            <a:r>
              <a:rPr lang="en-US" sz="900" b="1" kern="0">
                <a:solidFill>
                  <a:srgbClr val="002050"/>
                </a:solidFill>
              </a:rPr>
              <a:t>MOBILE</a:t>
            </a:r>
          </a:p>
        </p:txBody>
      </p:sp>
      <p:grpSp>
        <p:nvGrpSpPr>
          <p:cNvPr id="120" name="Group 119"/>
          <p:cNvGrpSpPr/>
          <p:nvPr/>
        </p:nvGrpSpPr>
        <p:grpSpPr>
          <a:xfrm>
            <a:off x="258685" y="2583875"/>
            <a:ext cx="231068" cy="155513"/>
            <a:chOff x="2895809" y="4178153"/>
            <a:chExt cx="778813" cy="524158"/>
          </a:xfrm>
          <a:solidFill>
            <a:srgbClr val="002050"/>
          </a:solidFill>
        </p:grpSpPr>
        <p:sp>
          <p:nvSpPr>
            <p:cNvPr id="121" name="Freeform 269"/>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algn="ctr">
                <a:defRPr/>
              </a:pPr>
              <a:endParaRPr lang="en-US" sz="1600" kern="0">
                <a:solidFill>
                  <a:srgbClr val="FFFFFF"/>
                </a:solidFill>
                <a:latin typeface="Segoe UI Semilight"/>
              </a:endParaRPr>
            </a:p>
          </p:txBody>
        </p:sp>
        <p:sp>
          <p:nvSpPr>
            <p:cNvPr id="122" name="Up Arrow 270"/>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TextBox 122"/>
          <p:cNvSpPr txBox="1"/>
          <p:nvPr/>
        </p:nvSpPr>
        <p:spPr>
          <a:xfrm>
            <a:off x="545837" y="2577656"/>
            <a:ext cx="370087" cy="193899"/>
          </a:xfrm>
          <a:prstGeom prst="rect">
            <a:avLst/>
          </a:prstGeom>
          <a:noFill/>
        </p:spPr>
        <p:txBody>
          <a:bodyPr wrap="square" lIns="0" tIns="34290" rIns="68580" bIns="34290" rtlCol="0">
            <a:spAutoFit/>
          </a:bodyPr>
          <a:lstStyle/>
          <a:p>
            <a:pPr defTabSz="685800">
              <a:lnSpc>
                <a:spcPct val="90000"/>
              </a:lnSpc>
              <a:spcAft>
                <a:spcPts val="450"/>
              </a:spcAft>
              <a:defRPr/>
            </a:pPr>
            <a:r>
              <a:rPr lang="en-US" sz="900" b="1" kern="0">
                <a:solidFill>
                  <a:srgbClr val="002050"/>
                </a:solidFill>
              </a:rPr>
              <a:t>ERP</a:t>
            </a:r>
          </a:p>
        </p:txBody>
      </p:sp>
      <p:grpSp>
        <p:nvGrpSpPr>
          <p:cNvPr id="124" name="Group 123"/>
          <p:cNvGrpSpPr/>
          <p:nvPr/>
        </p:nvGrpSpPr>
        <p:grpSpPr>
          <a:xfrm>
            <a:off x="258685" y="2845169"/>
            <a:ext cx="231068" cy="155513"/>
            <a:chOff x="2895809" y="4178153"/>
            <a:chExt cx="778813" cy="524158"/>
          </a:xfrm>
          <a:solidFill>
            <a:srgbClr val="002050"/>
          </a:solidFill>
        </p:grpSpPr>
        <p:sp>
          <p:nvSpPr>
            <p:cNvPr id="125" name="Freeform 273"/>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algn="ctr">
                <a:defRPr/>
              </a:pPr>
              <a:endParaRPr lang="en-US" sz="1600" kern="0">
                <a:solidFill>
                  <a:srgbClr val="FFFFFF"/>
                </a:solidFill>
                <a:latin typeface="Segoe UI Semilight"/>
              </a:endParaRPr>
            </a:p>
          </p:txBody>
        </p:sp>
        <p:sp>
          <p:nvSpPr>
            <p:cNvPr id="126" name="Up Arrow 274"/>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7" name="TextBox 126"/>
          <p:cNvSpPr txBox="1"/>
          <p:nvPr/>
        </p:nvSpPr>
        <p:spPr>
          <a:xfrm>
            <a:off x="545837" y="2838950"/>
            <a:ext cx="370087" cy="193899"/>
          </a:xfrm>
          <a:prstGeom prst="rect">
            <a:avLst/>
          </a:prstGeom>
          <a:noFill/>
        </p:spPr>
        <p:txBody>
          <a:bodyPr wrap="square" lIns="0" tIns="34290" rIns="68580" bIns="34290" rtlCol="0">
            <a:spAutoFit/>
          </a:bodyPr>
          <a:lstStyle/>
          <a:p>
            <a:pPr defTabSz="685800">
              <a:lnSpc>
                <a:spcPct val="90000"/>
              </a:lnSpc>
              <a:spcAft>
                <a:spcPts val="450"/>
              </a:spcAft>
              <a:defRPr/>
            </a:pPr>
            <a:r>
              <a:rPr lang="en-US" sz="900" b="1" kern="0">
                <a:solidFill>
                  <a:srgbClr val="002050"/>
                </a:solidFill>
              </a:rPr>
              <a:t>LOB</a:t>
            </a:r>
          </a:p>
        </p:txBody>
      </p:sp>
      <p:sp>
        <p:nvSpPr>
          <p:cNvPr id="128" name="TextBox 127"/>
          <p:cNvSpPr txBox="1"/>
          <p:nvPr/>
        </p:nvSpPr>
        <p:spPr>
          <a:xfrm>
            <a:off x="545837" y="3384825"/>
            <a:ext cx="370087" cy="193899"/>
          </a:xfrm>
          <a:prstGeom prst="rect">
            <a:avLst/>
          </a:prstGeom>
          <a:noFill/>
        </p:spPr>
        <p:txBody>
          <a:bodyPr wrap="square" lIns="0" tIns="34290" rIns="68580" bIns="34290" rtlCol="0">
            <a:spAutoFit/>
          </a:bodyPr>
          <a:lstStyle/>
          <a:p>
            <a:pPr defTabSz="685800">
              <a:lnSpc>
                <a:spcPct val="90000"/>
              </a:lnSpc>
              <a:spcAft>
                <a:spcPts val="450"/>
              </a:spcAft>
              <a:defRPr/>
            </a:pPr>
            <a:r>
              <a:rPr lang="zh-TW" altLang="en-US" sz="900" b="1" kern="0">
                <a:solidFill>
                  <a:srgbClr val="002050"/>
                </a:solidFill>
              </a:rPr>
              <a:t>圖表</a:t>
            </a:r>
            <a:endParaRPr lang="en-US" sz="900" b="1" kern="0">
              <a:solidFill>
                <a:srgbClr val="002050"/>
              </a:solidFill>
            </a:endParaRPr>
          </a:p>
        </p:txBody>
      </p:sp>
      <p:sp>
        <p:nvSpPr>
          <p:cNvPr id="129" name="TextBox 128"/>
          <p:cNvSpPr txBox="1"/>
          <p:nvPr/>
        </p:nvSpPr>
        <p:spPr>
          <a:xfrm>
            <a:off x="545837" y="3642779"/>
            <a:ext cx="370087" cy="193899"/>
          </a:xfrm>
          <a:prstGeom prst="rect">
            <a:avLst/>
          </a:prstGeom>
          <a:noFill/>
        </p:spPr>
        <p:txBody>
          <a:bodyPr wrap="square" lIns="0" tIns="34290" rIns="68580" bIns="34290" rtlCol="0">
            <a:spAutoFit/>
          </a:bodyPr>
          <a:lstStyle/>
          <a:p>
            <a:pPr defTabSz="685800">
              <a:lnSpc>
                <a:spcPct val="90000"/>
              </a:lnSpc>
              <a:spcAft>
                <a:spcPts val="450"/>
              </a:spcAft>
              <a:defRPr/>
            </a:pPr>
            <a:r>
              <a:rPr lang="zh-TW" altLang="en-US" sz="900" b="1" kern="0">
                <a:solidFill>
                  <a:srgbClr val="002050"/>
                </a:solidFill>
              </a:rPr>
              <a:t>社群</a:t>
            </a:r>
            <a:endParaRPr lang="en-US" sz="900" b="1" kern="0">
              <a:solidFill>
                <a:srgbClr val="002050"/>
              </a:solidFill>
            </a:endParaRPr>
          </a:p>
        </p:txBody>
      </p:sp>
      <p:sp>
        <p:nvSpPr>
          <p:cNvPr id="130" name="TextBox 129"/>
          <p:cNvSpPr txBox="1"/>
          <p:nvPr/>
        </p:nvSpPr>
        <p:spPr>
          <a:xfrm>
            <a:off x="545837" y="3898862"/>
            <a:ext cx="370087" cy="193899"/>
          </a:xfrm>
          <a:prstGeom prst="rect">
            <a:avLst/>
          </a:prstGeom>
          <a:noFill/>
        </p:spPr>
        <p:txBody>
          <a:bodyPr wrap="square" lIns="0" tIns="34290" rIns="68580" bIns="34290" rtlCol="0">
            <a:spAutoFit/>
          </a:bodyPr>
          <a:lstStyle/>
          <a:p>
            <a:pPr defTabSz="685800">
              <a:lnSpc>
                <a:spcPct val="90000"/>
              </a:lnSpc>
              <a:spcAft>
                <a:spcPts val="450"/>
              </a:spcAft>
              <a:defRPr/>
            </a:pPr>
            <a:r>
              <a:rPr lang="en-US" sz="900" b="1" kern="0" err="1">
                <a:solidFill>
                  <a:srgbClr val="002050"/>
                </a:solidFill>
              </a:rPr>
              <a:t>IoT</a:t>
            </a:r>
            <a:endParaRPr lang="en-US" sz="900" b="1" kern="0">
              <a:solidFill>
                <a:srgbClr val="002050"/>
              </a:solidFill>
            </a:endParaRPr>
          </a:p>
        </p:txBody>
      </p:sp>
      <p:sp>
        <p:nvSpPr>
          <p:cNvPr id="131" name="TextBox 130"/>
          <p:cNvSpPr txBox="1"/>
          <p:nvPr/>
        </p:nvSpPr>
        <p:spPr>
          <a:xfrm>
            <a:off x="545837" y="4148336"/>
            <a:ext cx="370087" cy="193899"/>
          </a:xfrm>
          <a:prstGeom prst="rect">
            <a:avLst/>
          </a:prstGeom>
          <a:noFill/>
        </p:spPr>
        <p:txBody>
          <a:bodyPr wrap="square" lIns="0" tIns="34290" rIns="68580" bIns="34290" rtlCol="0">
            <a:spAutoFit/>
          </a:bodyPr>
          <a:lstStyle/>
          <a:p>
            <a:pPr defTabSz="685800">
              <a:lnSpc>
                <a:spcPct val="90000"/>
              </a:lnSpc>
              <a:spcAft>
                <a:spcPts val="450"/>
              </a:spcAft>
              <a:defRPr/>
            </a:pPr>
            <a:r>
              <a:rPr lang="zh-TW" altLang="en-US" sz="900" b="1" kern="0">
                <a:solidFill>
                  <a:srgbClr val="002050"/>
                </a:solidFill>
              </a:rPr>
              <a:t>媒體</a:t>
            </a:r>
            <a:endParaRPr lang="en-US" sz="900" b="1" kern="0">
              <a:solidFill>
                <a:srgbClr val="002050"/>
              </a:solidFill>
            </a:endParaRPr>
          </a:p>
        </p:txBody>
      </p:sp>
      <p:sp>
        <p:nvSpPr>
          <p:cNvPr id="132" name="Freeform 21"/>
          <p:cNvSpPr>
            <a:spLocks noChangeAspect="1" noEditPoints="1"/>
          </p:cNvSpPr>
          <p:nvPr/>
        </p:nvSpPr>
        <p:spPr bwMode="black">
          <a:xfrm>
            <a:off x="262652" y="3368551"/>
            <a:ext cx="223133" cy="19447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1050" kern="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281"/>
          <p:cNvSpPr/>
          <p:nvPr/>
        </p:nvSpPr>
        <p:spPr bwMode="auto">
          <a:xfrm>
            <a:off x="266059" y="3910367"/>
            <a:ext cx="219726" cy="146837"/>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114"/>
          <p:cNvSpPr>
            <a:spLocks noEditPoints="1"/>
          </p:cNvSpPr>
          <p:nvPr/>
        </p:nvSpPr>
        <p:spPr bwMode="black">
          <a:xfrm>
            <a:off x="278761" y="4160046"/>
            <a:ext cx="182924" cy="144532"/>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pPr defTabSz="914378">
              <a:defRPr/>
            </a:pPr>
            <a:endParaRPr lang="en-US" sz="2400" kern="0">
              <a:solidFill>
                <a:srgbClr val="FFFFFF"/>
              </a:solidFill>
              <a:latin typeface="Calibri"/>
            </a:endParaRPr>
          </a:p>
        </p:txBody>
      </p:sp>
      <p:cxnSp>
        <p:nvCxnSpPr>
          <p:cNvPr id="135" name="Straight Connector 134"/>
          <p:cNvCxnSpPr/>
          <p:nvPr/>
        </p:nvCxnSpPr>
        <p:spPr>
          <a:xfrm>
            <a:off x="239950" y="3113684"/>
            <a:ext cx="1000561" cy="0"/>
          </a:xfrm>
          <a:prstGeom prst="line">
            <a:avLst/>
          </a:prstGeom>
          <a:noFill/>
          <a:ln w="6350" cap="flat" cmpd="sng" algn="ctr">
            <a:solidFill>
              <a:srgbClr val="002050"/>
            </a:solidFill>
            <a:prstDash val="dash"/>
            <a:miter lim="800000"/>
            <a:tailEnd type="none"/>
          </a:ln>
          <a:effectLst/>
        </p:spPr>
      </p:cxnSp>
      <p:sp>
        <p:nvSpPr>
          <p:cNvPr id="136" name="Rectangle 135"/>
          <p:cNvSpPr/>
          <p:nvPr/>
        </p:nvSpPr>
        <p:spPr>
          <a:xfrm>
            <a:off x="153781" y="1601077"/>
            <a:ext cx="1209281" cy="203511"/>
          </a:xfrm>
          <a:prstGeom prst="rect">
            <a:avLst/>
          </a:prstGeom>
          <a:noFill/>
          <a:ln w="10795" cap="flat" cmpd="sng" algn="ctr">
            <a:noFill/>
            <a:prstDash val="solid"/>
          </a:ln>
          <a:effectLst/>
        </p:spPr>
        <p:txBody>
          <a:bodyPr lIns="0" tIns="0" rIns="102870" bIns="0" rtlCol="0" anchor="ctr" anchorCtr="0"/>
          <a:lstStyle/>
          <a:p>
            <a:pPr defTabSz="685537">
              <a:defRPr/>
            </a:pPr>
            <a:r>
              <a:rPr lang="zh-TW" altLang="en-US" sz="1050" kern="0">
                <a:solidFill>
                  <a:srgbClr val="0078D7"/>
                </a:solidFill>
                <a:cs typeface="Segoe UI Semibold" panose="020B0702040204020203" pitchFamily="34" charset="0"/>
              </a:rPr>
              <a:t>資料來源</a:t>
            </a:r>
            <a:endParaRPr lang="en-US" sz="1050" kern="0">
              <a:solidFill>
                <a:srgbClr val="0078D7"/>
              </a:solidFill>
              <a:cs typeface="Segoe UI Semibold" panose="020B0702040204020203" pitchFamily="34" charset="0"/>
            </a:endParaRPr>
          </a:p>
        </p:txBody>
      </p:sp>
      <p:sp>
        <p:nvSpPr>
          <p:cNvPr id="137" name="Rectangle 136"/>
          <p:cNvSpPr/>
          <p:nvPr/>
        </p:nvSpPr>
        <p:spPr>
          <a:xfrm>
            <a:off x="7129944" y="1601077"/>
            <a:ext cx="1858882" cy="203511"/>
          </a:xfrm>
          <a:prstGeom prst="rect">
            <a:avLst/>
          </a:prstGeom>
          <a:noFill/>
          <a:ln w="10795" cap="flat" cmpd="sng" algn="ctr">
            <a:noFill/>
            <a:prstDash val="solid"/>
          </a:ln>
          <a:effectLst/>
        </p:spPr>
        <p:txBody>
          <a:bodyPr lIns="0" tIns="0" rIns="102870" bIns="0" rtlCol="0" anchor="ctr" anchorCtr="0"/>
          <a:lstStyle/>
          <a:p>
            <a:pPr defTabSz="685537">
              <a:defRPr/>
            </a:pPr>
            <a:r>
              <a:rPr lang="zh-TW" altLang="en-US" sz="1050" kern="0">
                <a:solidFill>
                  <a:srgbClr val="0078D7"/>
                </a:solidFill>
                <a:cs typeface="Segoe UI Semibold" panose="020B0702040204020203" pitchFamily="34" charset="0"/>
              </a:rPr>
              <a:t>資料深入分析</a:t>
            </a:r>
            <a:endParaRPr lang="en-US" sz="1050" kern="0">
              <a:solidFill>
                <a:srgbClr val="0078D7"/>
              </a:solidFill>
              <a:cs typeface="Segoe UI Semibold" panose="020B0702040204020203" pitchFamily="34" charset="0"/>
            </a:endParaRPr>
          </a:p>
        </p:txBody>
      </p:sp>
      <p:sp>
        <p:nvSpPr>
          <p:cNvPr id="138" name="Pentagon 303"/>
          <p:cNvSpPr/>
          <p:nvPr/>
        </p:nvSpPr>
        <p:spPr>
          <a:xfrm>
            <a:off x="1426313" y="1812673"/>
            <a:ext cx="411480" cy="2622352"/>
          </a:xfrm>
          <a:prstGeom prst="rect">
            <a:avLst/>
          </a:prstGeom>
          <a:solidFill>
            <a:srgbClr val="0078D7">
              <a:alpha val="65000"/>
            </a:srgbClr>
          </a:solidFill>
          <a:ln w="12700" cap="flat" cmpd="sng" algn="ctr">
            <a:noFill/>
            <a:prstDash val="solid"/>
            <a:miter lim="800000"/>
          </a:ln>
          <a:effectLst/>
        </p:spPr>
        <p:txBody>
          <a:bodyPr vert="vert270" rtlCol="0" anchor="ctr"/>
          <a:lstStyle/>
          <a:p>
            <a:pPr algn="ctr" defTabSz="685537">
              <a:defRPr/>
            </a:pPr>
            <a:r>
              <a:rPr lang="zh-TW" altLang="en-US" sz="1200" b="1" kern="0">
                <a:solidFill>
                  <a:srgbClr val="FFFFFF"/>
                </a:solidFill>
                <a:cs typeface="Segoe UI Semibold" panose="020B0702040204020203" pitchFamily="34" charset="0"/>
              </a:rPr>
              <a:t>資料視覺化</a:t>
            </a:r>
            <a:endParaRPr lang="en-US" sz="1200" b="1" kern="0">
              <a:solidFill>
                <a:srgbClr val="FFFFFF"/>
              </a:solidFill>
              <a:cs typeface="Segoe UI Semibold" panose="020B0702040204020203" pitchFamily="34" charset="0"/>
            </a:endParaRPr>
          </a:p>
        </p:txBody>
      </p:sp>
      <p:sp>
        <p:nvSpPr>
          <p:cNvPr id="139" name="Rectangle 138"/>
          <p:cNvSpPr/>
          <p:nvPr/>
        </p:nvSpPr>
        <p:spPr>
          <a:xfrm>
            <a:off x="1429084" y="1601077"/>
            <a:ext cx="5638467" cy="203511"/>
          </a:xfrm>
          <a:prstGeom prst="rect">
            <a:avLst/>
          </a:prstGeom>
          <a:noFill/>
          <a:ln w="10795" cap="flat" cmpd="sng" algn="ctr">
            <a:noFill/>
            <a:prstDash val="solid"/>
          </a:ln>
          <a:effectLst/>
        </p:spPr>
        <p:txBody>
          <a:bodyPr lIns="0" tIns="0" rIns="102870" bIns="0" rtlCol="0" anchor="ctr" anchorCtr="0"/>
          <a:lstStyle/>
          <a:p>
            <a:pPr defTabSz="685537">
              <a:defRPr/>
            </a:pPr>
            <a:r>
              <a:rPr lang="zh-TW" altLang="en-US" sz="1050" kern="0">
                <a:solidFill>
                  <a:srgbClr val="0078D7"/>
                </a:solidFill>
                <a:cs typeface="Segoe UI Semibold" panose="020B0702040204020203" pitchFamily="34" charset="0"/>
              </a:rPr>
              <a:t>資料庫管理</a:t>
            </a:r>
            <a:endParaRPr lang="en-US" sz="1050" kern="0">
              <a:solidFill>
                <a:srgbClr val="0078D7"/>
              </a:solidFill>
              <a:cs typeface="Segoe UI Semibold" panose="020B0702040204020203" pitchFamily="34" charset="0"/>
            </a:endParaRPr>
          </a:p>
        </p:txBody>
      </p:sp>
      <p:cxnSp>
        <p:nvCxnSpPr>
          <p:cNvPr id="140" name="Straight Connector 139"/>
          <p:cNvCxnSpPr/>
          <p:nvPr/>
        </p:nvCxnSpPr>
        <p:spPr>
          <a:xfrm>
            <a:off x="7237650" y="3113684"/>
            <a:ext cx="1639651" cy="0"/>
          </a:xfrm>
          <a:prstGeom prst="line">
            <a:avLst/>
          </a:prstGeom>
          <a:noFill/>
          <a:ln w="6350" cap="flat" cmpd="sng" algn="ctr">
            <a:solidFill>
              <a:sysClr val="window" lastClr="FFFFFF"/>
            </a:solidFill>
            <a:prstDash val="dash"/>
            <a:miter lim="800000"/>
            <a:tailEnd type="none"/>
          </a:ln>
          <a:effectLst/>
        </p:spPr>
      </p:cxnSp>
      <p:cxnSp>
        <p:nvCxnSpPr>
          <p:cNvPr id="141" name="Straight Connector 140"/>
          <p:cNvCxnSpPr/>
          <p:nvPr/>
        </p:nvCxnSpPr>
        <p:spPr>
          <a:xfrm>
            <a:off x="1947854" y="2696840"/>
            <a:ext cx="4594860" cy="0"/>
          </a:xfrm>
          <a:prstGeom prst="line">
            <a:avLst/>
          </a:prstGeom>
          <a:noFill/>
          <a:ln w="6350" cap="flat" cmpd="sng" algn="ctr">
            <a:solidFill>
              <a:sysClr val="window" lastClr="FFFFFF"/>
            </a:solidFill>
            <a:prstDash val="dash"/>
            <a:miter lim="800000"/>
            <a:tailEnd type="none"/>
          </a:ln>
          <a:effectLst/>
        </p:spPr>
      </p:cxnSp>
      <p:sp>
        <p:nvSpPr>
          <p:cNvPr id="142" name="Pentagon 307"/>
          <p:cNvSpPr/>
          <p:nvPr/>
        </p:nvSpPr>
        <p:spPr>
          <a:xfrm>
            <a:off x="6654710" y="1812673"/>
            <a:ext cx="411480" cy="2622352"/>
          </a:xfrm>
          <a:prstGeom prst="rect">
            <a:avLst/>
          </a:prstGeom>
          <a:solidFill>
            <a:srgbClr val="0078D7">
              <a:alpha val="65000"/>
            </a:srgbClr>
          </a:solidFill>
          <a:ln w="12700" cap="flat" cmpd="sng" algn="ctr">
            <a:noFill/>
            <a:prstDash val="solid"/>
            <a:miter lim="800000"/>
          </a:ln>
          <a:effectLst/>
        </p:spPr>
        <p:txBody>
          <a:bodyPr vert="vert270" rtlCol="0" anchor="ctr"/>
          <a:lstStyle/>
          <a:p>
            <a:pPr algn="ctr" defTabSz="685537">
              <a:defRPr/>
            </a:pPr>
            <a:r>
              <a:rPr lang="zh-TW" altLang="en-US" sz="1200" b="1" kern="0">
                <a:solidFill>
                  <a:srgbClr val="FFFFFF"/>
                </a:solidFill>
                <a:cs typeface="Segoe UI Semibold" panose="020B0702040204020203" pitchFamily="34" charset="0"/>
              </a:rPr>
              <a:t>資料整合</a:t>
            </a:r>
            <a:endParaRPr lang="en-US" sz="1200" b="1" kern="0">
              <a:solidFill>
                <a:srgbClr val="FFFFFF"/>
              </a:solidFill>
              <a:cs typeface="Segoe UI Semibold" panose="020B0702040204020203" pitchFamily="34" charset="0"/>
            </a:endParaRPr>
          </a:p>
        </p:txBody>
      </p:sp>
      <p:cxnSp>
        <p:nvCxnSpPr>
          <p:cNvPr id="143" name="Straight Connector 142"/>
          <p:cNvCxnSpPr/>
          <p:nvPr/>
        </p:nvCxnSpPr>
        <p:spPr>
          <a:xfrm>
            <a:off x="1947854" y="3651303"/>
            <a:ext cx="4594860" cy="0"/>
          </a:xfrm>
          <a:prstGeom prst="line">
            <a:avLst/>
          </a:prstGeom>
          <a:noFill/>
          <a:ln w="6350" cap="flat" cmpd="sng" algn="ctr">
            <a:solidFill>
              <a:sysClr val="window" lastClr="FFFFFF"/>
            </a:solidFill>
            <a:prstDash val="dash"/>
            <a:miter lim="800000"/>
            <a:tailEnd type="none"/>
          </a:ln>
          <a:effectLst/>
        </p:spPr>
      </p:cxnSp>
      <p:grpSp>
        <p:nvGrpSpPr>
          <p:cNvPr id="162" name="Group 161"/>
          <p:cNvGrpSpPr/>
          <p:nvPr/>
        </p:nvGrpSpPr>
        <p:grpSpPr>
          <a:xfrm>
            <a:off x="253505" y="3621702"/>
            <a:ext cx="243531" cy="198821"/>
            <a:chOff x="338007" y="3685935"/>
            <a:chExt cx="324708" cy="265095"/>
          </a:xfrm>
        </p:grpSpPr>
        <p:sp>
          <p:nvSpPr>
            <p:cNvPr id="145" name="Freeform 95"/>
            <p:cNvSpPr>
              <a:spLocks noChangeAspect="1"/>
            </p:cNvSpPr>
            <p:nvPr/>
          </p:nvSpPr>
          <p:spPr bwMode="black">
            <a:xfrm flipH="1">
              <a:off x="338007" y="3740579"/>
              <a:ext cx="210452" cy="210451"/>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2050"/>
            </a:solidFill>
            <a:ln>
              <a:noFill/>
            </a:ln>
            <a:extLst/>
          </p:spPr>
          <p:txBody>
            <a:bodyPr vert="horz" wrap="square" lIns="68583" tIns="34292" rIns="68583" bIns="34292" numCol="1" anchor="t" anchorCtr="0" compatLnSpc="1">
              <a:prstTxWarp prst="textNoShape">
                <a:avLst/>
              </a:prstTxWarp>
            </a:bodyPr>
            <a:lstStyle/>
            <a:p>
              <a:pPr defTabSz="685775">
                <a:defRPr/>
              </a:pPr>
              <a:endParaRPr lang="en-US" sz="1600" kern="0">
                <a:solidFill>
                  <a:srgbClr val="000000"/>
                </a:solidFill>
              </a:endParaRPr>
            </a:p>
          </p:txBody>
        </p:sp>
        <p:sp>
          <p:nvSpPr>
            <p:cNvPr id="146" name="Freeform 95"/>
            <p:cNvSpPr>
              <a:spLocks noChangeAspect="1"/>
            </p:cNvSpPr>
            <p:nvPr/>
          </p:nvSpPr>
          <p:spPr bwMode="black">
            <a:xfrm>
              <a:off x="484590" y="3685935"/>
              <a:ext cx="178125" cy="178123"/>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2050"/>
            </a:solidFill>
            <a:ln>
              <a:solidFill>
                <a:srgbClr val="C5DDF6"/>
              </a:solidFill>
            </a:ln>
            <a:extLst/>
          </p:spPr>
          <p:txBody>
            <a:bodyPr vert="horz" wrap="square" lIns="68583" tIns="34292" rIns="68583" bIns="34292" numCol="1" anchor="t" anchorCtr="0" compatLnSpc="1">
              <a:prstTxWarp prst="textNoShape">
                <a:avLst/>
              </a:prstTxWarp>
            </a:bodyPr>
            <a:lstStyle/>
            <a:p>
              <a:pPr defTabSz="685775">
                <a:defRPr/>
              </a:pPr>
              <a:endParaRPr lang="en-US" sz="1600" kern="0">
                <a:solidFill>
                  <a:srgbClr val="000000"/>
                </a:solidFill>
              </a:endParaRPr>
            </a:p>
          </p:txBody>
        </p:sp>
      </p:grpSp>
      <p:sp>
        <p:nvSpPr>
          <p:cNvPr id="147" name="Rectangle 146"/>
          <p:cNvSpPr/>
          <p:nvPr/>
        </p:nvSpPr>
        <p:spPr>
          <a:xfrm>
            <a:off x="620482" y="4702830"/>
            <a:ext cx="800486" cy="203511"/>
          </a:xfrm>
          <a:prstGeom prst="rect">
            <a:avLst/>
          </a:prstGeom>
          <a:noFill/>
          <a:ln w="10795" cap="flat" cmpd="sng" algn="ctr">
            <a:noFill/>
            <a:prstDash val="solid"/>
          </a:ln>
          <a:effectLst/>
        </p:spPr>
        <p:txBody>
          <a:bodyPr lIns="0" tIns="0" rIns="102870" bIns="0" rtlCol="0" anchor="ctr" anchorCtr="0"/>
          <a:lstStyle/>
          <a:p>
            <a:pPr algn="r" defTabSz="685537">
              <a:defRPr/>
            </a:pPr>
            <a:r>
              <a:rPr lang="zh-TW" altLang="en-US" sz="1050" kern="0">
                <a:solidFill>
                  <a:srgbClr val="0078D7"/>
                </a:solidFill>
                <a:cs typeface="Segoe UI Semibold" panose="020B0702040204020203" pitchFamily="34" charset="0"/>
              </a:rPr>
              <a:t>安全防護</a:t>
            </a:r>
            <a:endParaRPr lang="en-US" sz="1050" kern="0">
              <a:solidFill>
                <a:srgbClr val="0078D7"/>
              </a:solidFill>
              <a:cs typeface="Segoe UI Semibold" panose="020B0702040204020203" pitchFamily="34" charset="0"/>
            </a:endParaRPr>
          </a:p>
        </p:txBody>
      </p:sp>
      <p:sp>
        <p:nvSpPr>
          <p:cNvPr id="148" name="Rectangle 147"/>
          <p:cNvSpPr/>
          <p:nvPr/>
        </p:nvSpPr>
        <p:spPr>
          <a:xfrm>
            <a:off x="620482" y="5276158"/>
            <a:ext cx="800486" cy="203511"/>
          </a:xfrm>
          <a:prstGeom prst="rect">
            <a:avLst/>
          </a:prstGeom>
          <a:noFill/>
          <a:ln w="10795" cap="flat" cmpd="sng" algn="ctr">
            <a:noFill/>
            <a:prstDash val="solid"/>
          </a:ln>
          <a:effectLst/>
        </p:spPr>
        <p:txBody>
          <a:bodyPr lIns="0" tIns="0" rIns="102870" bIns="0" rtlCol="0" anchor="ctr" anchorCtr="0"/>
          <a:lstStyle/>
          <a:p>
            <a:pPr algn="r" defTabSz="685537">
              <a:defRPr/>
            </a:pPr>
            <a:r>
              <a:rPr lang="zh-TW" altLang="en-US" sz="1050" kern="0">
                <a:solidFill>
                  <a:srgbClr val="0078D7"/>
                </a:solidFill>
                <a:cs typeface="Segoe UI Semibold" panose="020B0702040204020203" pitchFamily="34" charset="0"/>
              </a:rPr>
              <a:t>作業彈性</a:t>
            </a:r>
            <a:endParaRPr lang="en-US" sz="1050" kern="0">
              <a:solidFill>
                <a:srgbClr val="0078D7"/>
              </a:solidFill>
              <a:cs typeface="Segoe UI Semibold" panose="020B0702040204020203" pitchFamily="34" charset="0"/>
            </a:endParaRPr>
          </a:p>
        </p:txBody>
      </p:sp>
      <p:cxnSp>
        <p:nvCxnSpPr>
          <p:cNvPr id="149" name="Straight Connector 148"/>
          <p:cNvCxnSpPr/>
          <p:nvPr/>
        </p:nvCxnSpPr>
        <p:spPr>
          <a:xfrm>
            <a:off x="1837793" y="1811959"/>
            <a:ext cx="0" cy="2626614"/>
          </a:xfrm>
          <a:prstGeom prst="line">
            <a:avLst/>
          </a:prstGeom>
          <a:noFill/>
          <a:ln w="12700" cap="flat" cmpd="sng" algn="ctr">
            <a:solidFill>
              <a:schemeClr val="tx1">
                <a:alpha val="50000"/>
              </a:schemeClr>
            </a:solidFill>
            <a:prstDash val="solid"/>
            <a:miter lim="800000"/>
            <a:tailEnd type="none"/>
          </a:ln>
          <a:effectLst/>
        </p:spPr>
      </p:cxnSp>
      <p:cxnSp>
        <p:nvCxnSpPr>
          <p:cNvPr id="150" name="Straight Connector 149"/>
          <p:cNvCxnSpPr/>
          <p:nvPr/>
        </p:nvCxnSpPr>
        <p:spPr>
          <a:xfrm>
            <a:off x="6690017" y="1811959"/>
            <a:ext cx="0" cy="2626614"/>
          </a:xfrm>
          <a:prstGeom prst="line">
            <a:avLst/>
          </a:prstGeom>
          <a:noFill/>
          <a:ln w="12700" cap="flat" cmpd="sng" algn="ctr">
            <a:solidFill>
              <a:schemeClr val="tx1">
                <a:alpha val="50000"/>
              </a:schemeClr>
            </a:solidFill>
            <a:prstDash val="solid"/>
            <a:miter lim="800000"/>
            <a:tailEnd type="none"/>
          </a:ln>
          <a:effectLst/>
        </p:spPr>
      </p:cxnSp>
      <p:sp>
        <p:nvSpPr>
          <p:cNvPr id="151" name="Rectangle 150"/>
          <p:cNvSpPr/>
          <p:nvPr/>
        </p:nvSpPr>
        <p:spPr>
          <a:xfrm>
            <a:off x="7127929" y="1811959"/>
            <a:ext cx="1858770" cy="1301726"/>
          </a:xfrm>
          <a:prstGeom prst="rect">
            <a:avLst/>
          </a:prstGeom>
          <a:noFill/>
          <a:ln w="10795" cap="flat" cmpd="sng" algn="ctr">
            <a:noFill/>
            <a:prstDash val="solid"/>
          </a:ln>
          <a:effectLst/>
        </p:spPr>
        <p:txBody>
          <a:bodyPr lIns="102870" tIns="67232" rIns="102870" bIns="67232" rtlCol="0" anchor="ctr"/>
          <a:lstStyle/>
          <a:p>
            <a:pPr algn="ctr" defTabSz="685537">
              <a:defRPr/>
            </a:pPr>
            <a:r>
              <a:rPr lang="zh-TW" altLang="en-US" sz="1600" b="1" kern="0">
                <a:solidFill>
                  <a:srgbClr val="FFFFFF"/>
                </a:solidFill>
                <a:cs typeface="Segoe UI Semibold" panose="020B0702040204020203" pitchFamily="34" charset="0"/>
              </a:rPr>
              <a:t>商業智慧</a:t>
            </a:r>
            <a:endParaRPr lang="en-US" sz="1600" b="1" kern="0">
              <a:solidFill>
                <a:srgbClr val="FFFFFF"/>
              </a:solidFill>
              <a:cs typeface="Segoe UI Semibold" panose="020B0702040204020203" pitchFamily="34" charset="0"/>
            </a:endParaRPr>
          </a:p>
        </p:txBody>
      </p:sp>
      <p:sp>
        <p:nvSpPr>
          <p:cNvPr id="152" name="Rectangle 151"/>
          <p:cNvSpPr/>
          <p:nvPr/>
        </p:nvSpPr>
        <p:spPr>
          <a:xfrm>
            <a:off x="7127929" y="3113685"/>
            <a:ext cx="1858770" cy="1320133"/>
          </a:xfrm>
          <a:prstGeom prst="rect">
            <a:avLst/>
          </a:prstGeom>
          <a:noFill/>
          <a:ln w="10795" cap="flat" cmpd="sng" algn="ctr">
            <a:noFill/>
            <a:prstDash val="solid"/>
          </a:ln>
          <a:effectLst/>
        </p:spPr>
        <p:txBody>
          <a:bodyPr lIns="102870" tIns="67232" rIns="102870" bIns="67232" rtlCol="0" anchor="ctr"/>
          <a:lstStyle/>
          <a:p>
            <a:pPr algn="ctr" defTabSz="685537">
              <a:defRPr/>
            </a:pPr>
            <a:r>
              <a:rPr lang="zh-TW" altLang="en-US" sz="1600" b="1" kern="0">
                <a:solidFill>
                  <a:srgbClr val="FFFFFF"/>
                </a:solidFill>
                <a:cs typeface="Segoe UI Semibold" panose="020B0702040204020203" pitchFamily="34" charset="0"/>
              </a:rPr>
              <a:t>預測分析與人工智慧</a:t>
            </a:r>
            <a:endParaRPr lang="en-US" sz="1600" b="1" kern="0">
              <a:solidFill>
                <a:srgbClr val="FFFFFF"/>
              </a:solidFill>
              <a:cs typeface="Segoe UI Semibold" panose="020B0702040204020203" pitchFamily="34" charset="0"/>
            </a:endParaRPr>
          </a:p>
        </p:txBody>
      </p:sp>
      <p:sp>
        <p:nvSpPr>
          <p:cNvPr id="153" name="Rectangle 152"/>
          <p:cNvSpPr/>
          <p:nvPr/>
        </p:nvSpPr>
        <p:spPr>
          <a:xfrm>
            <a:off x="2982411" y="3900601"/>
            <a:ext cx="2528077" cy="315471"/>
          </a:xfrm>
          <a:prstGeom prst="rect">
            <a:avLst/>
          </a:prstGeom>
          <a:noFill/>
          <a:ln w="12700" cap="flat" cmpd="sng" algn="ctr">
            <a:noFill/>
            <a:prstDash val="solid"/>
            <a:miter lim="800000"/>
          </a:ln>
          <a:effectLst/>
        </p:spPr>
        <p:txBody>
          <a:bodyPr wrap="square" lIns="171450" tIns="68580" rIns="0" bIns="0" rtlCol="0" anchor="ctr" anchorCtr="0">
            <a:spAutoFit/>
          </a:bodyPr>
          <a:lstStyle/>
          <a:p>
            <a:pPr algn="ctr" defTabSz="685537">
              <a:defRPr/>
            </a:pPr>
            <a:r>
              <a:rPr lang="zh-TW" altLang="en-US" sz="1600" b="1" kern="0">
                <a:solidFill>
                  <a:srgbClr val="FFFFFF"/>
                </a:solidFill>
                <a:cs typeface="Segoe UI Semibold" panose="020B0702040204020203" pitchFamily="34" charset="0"/>
              </a:rPr>
              <a:t>大數據分析</a:t>
            </a:r>
            <a:endParaRPr lang="en-US" sz="1600" b="1" kern="0">
              <a:solidFill>
                <a:srgbClr val="FFFFFF"/>
              </a:solidFill>
              <a:cs typeface="Segoe UI Semibold" panose="020B0702040204020203" pitchFamily="34" charset="0"/>
            </a:endParaRPr>
          </a:p>
        </p:txBody>
      </p:sp>
      <p:sp>
        <p:nvSpPr>
          <p:cNvPr id="154" name="Rectangle 153"/>
          <p:cNvSpPr/>
          <p:nvPr/>
        </p:nvSpPr>
        <p:spPr>
          <a:xfrm>
            <a:off x="3102948" y="2984114"/>
            <a:ext cx="2287004" cy="315471"/>
          </a:xfrm>
          <a:prstGeom prst="rect">
            <a:avLst/>
          </a:prstGeom>
          <a:noFill/>
          <a:ln w="12700" cap="flat" cmpd="sng" algn="ctr">
            <a:noFill/>
            <a:prstDash val="solid"/>
            <a:miter lim="800000"/>
          </a:ln>
          <a:effectLst/>
        </p:spPr>
        <p:txBody>
          <a:bodyPr wrap="square" lIns="171450" tIns="68580" rIns="0" bIns="0" rtlCol="0" anchor="ctr" anchorCtr="0">
            <a:spAutoFit/>
          </a:bodyPr>
          <a:lstStyle/>
          <a:p>
            <a:pPr algn="ctr" defTabSz="685537">
              <a:defRPr/>
            </a:pPr>
            <a:r>
              <a:rPr lang="zh-TW" altLang="en-US" sz="1600" b="1" kern="0">
                <a:solidFill>
                  <a:srgbClr val="FFFFFF"/>
                </a:solidFill>
                <a:cs typeface="Segoe UI Semibold" panose="020B0702040204020203" pitchFamily="34" charset="0"/>
              </a:rPr>
              <a:t>資料倉儲</a:t>
            </a:r>
            <a:endParaRPr lang="en-US" sz="1600" b="1" kern="0">
              <a:solidFill>
                <a:srgbClr val="FFFFFF"/>
              </a:solidFill>
              <a:cs typeface="Segoe UI Semibold" panose="020B0702040204020203" pitchFamily="34" charset="0"/>
            </a:endParaRPr>
          </a:p>
        </p:txBody>
      </p:sp>
      <p:sp>
        <p:nvSpPr>
          <p:cNvPr id="155" name="Rectangle 154"/>
          <p:cNvSpPr/>
          <p:nvPr/>
        </p:nvSpPr>
        <p:spPr>
          <a:xfrm>
            <a:off x="3102948" y="2067471"/>
            <a:ext cx="2287004" cy="315471"/>
          </a:xfrm>
          <a:prstGeom prst="rect">
            <a:avLst/>
          </a:prstGeom>
          <a:noFill/>
          <a:ln w="12700" cap="flat" cmpd="sng" algn="ctr">
            <a:noFill/>
            <a:prstDash val="solid"/>
            <a:miter lim="800000"/>
          </a:ln>
          <a:effectLst/>
        </p:spPr>
        <p:txBody>
          <a:bodyPr wrap="square" lIns="171450" tIns="68580" rIns="0" bIns="0" rtlCol="0" anchor="ctr" anchorCtr="0">
            <a:spAutoFit/>
          </a:bodyPr>
          <a:lstStyle/>
          <a:p>
            <a:pPr algn="ctr" defTabSz="685537">
              <a:defRPr/>
            </a:pPr>
            <a:r>
              <a:rPr lang="zh-TW" altLang="en-US" sz="1600" b="1" kern="0">
                <a:solidFill>
                  <a:srgbClr val="FFFFFF"/>
                </a:solidFill>
                <a:cs typeface="Segoe UI Semibold" panose="020B0702040204020203" pitchFamily="34" charset="0"/>
              </a:rPr>
              <a:t>企業營運的資料</a:t>
            </a:r>
            <a:endParaRPr lang="en-US" sz="1600" b="1" kern="0">
              <a:solidFill>
                <a:srgbClr val="FFFFFF"/>
              </a:solidFill>
              <a:cs typeface="Segoe UI Semibold" panose="020B0702040204020203" pitchFamily="34" charset="0"/>
            </a:endParaRPr>
          </a:p>
        </p:txBody>
      </p:sp>
      <p:sp>
        <p:nvSpPr>
          <p:cNvPr id="55" name="Rectangle 54">
            <a:extLst>
              <a:ext uri="{FF2B5EF4-FFF2-40B4-BE49-F238E27FC236}">
                <a16:creationId xmlns:a16="http://schemas.microsoft.com/office/drawing/2014/main" id="{C16AA711-2744-42F1-959D-D824D00708CE}"/>
              </a:ext>
            </a:extLst>
          </p:cNvPr>
          <p:cNvSpPr/>
          <p:nvPr/>
        </p:nvSpPr>
        <p:spPr>
          <a:xfrm>
            <a:off x="3390490" y="5191509"/>
            <a:ext cx="3369281" cy="315471"/>
          </a:xfrm>
          <a:prstGeom prst="rect">
            <a:avLst/>
          </a:prstGeom>
          <a:noFill/>
          <a:ln w="12700" cap="flat" cmpd="sng" algn="ctr">
            <a:noFill/>
            <a:prstDash val="solid"/>
            <a:miter lim="800000"/>
          </a:ln>
          <a:effectLst/>
        </p:spPr>
        <p:txBody>
          <a:bodyPr wrap="square" lIns="171450" tIns="68580" rIns="0" bIns="0" rtlCol="0" anchor="ctr" anchorCtr="0">
            <a:spAutoFit/>
          </a:bodyPr>
          <a:lstStyle/>
          <a:p>
            <a:pPr algn="ctr" defTabSz="685537">
              <a:defRPr/>
            </a:pPr>
            <a:r>
              <a:rPr lang="zh-TW" altLang="en-US" sz="1600" b="1" kern="0">
                <a:solidFill>
                  <a:srgbClr val="FFFFFF"/>
                </a:solidFill>
                <a:cs typeface="Segoe UI Semibold" panose="020B0702040204020203" pitchFamily="34" charset="0"/>
              </a:rPr>
              <a:t>適用的平台、語言、地點</a:t>
            </a:r>
            <a:endParaRPr lang="en-US" sz="1600" b="1" kern="0">
              <a:solidFill>
                <a:srgbClr val="FFFFFF"/>
              </a:solidFill>
              <a:cs typeface="Segoe UI Semibold" panose="020B0702040204020203" pitchFamily="34" charset="0"/>
            </a:endParaRPr>
          </a:p>
        </p:txBody>
      </p:sp>
      <p:sp>
        <p:nvSpPr>
          <p:cNvPr id="56" name="Rectangle 55">
            <a:extLst>
              <a:ext uri="{FF2B5EF4-FFF2-40B4-BE49-F238E27FC236}">
                <a16:creationId xmlns:a16="http://schemas.microsoft.com/office/drawing/2014/main" id="{61D3900B-FDBB-4F9C-9745-10A7E28B2449}"/>
              </a:ext>
            </a:extLst>
          </p:cNvPr>
          <p:cNvSpPr/>
          <p:nvPr/>
        </p:nvSpPr>
        <p:spPr>
          <a:xfrm>
            <a:off x="3376557" y="4491036"/>
            <a:ext cx="3397147" cy="561692"/>
          </a:xfrm>
          <a:prstGeom prst="rect">
            <a:avLst/>
          </a:prstGeom>
          <a:noFill/>
          <a:ln w="12700" cap="flat" cmpd="sng" algn="ctr">
            <a:noFill/>
            <a:prstDash val="solid"/>
            <a:miter lim="800000"/>
          </a:ln>
          <a:effectLst/>
        </p:spPr>
        <p:txBody>
          <a:bodyPr wrap="square" lIns="171450" tIns="68580" rIns="0" bIns="0" rtlCol="0" anchor="ctr" anchorCtr="0">
            <a:spAutoFit/>
          </a:bodyPr>
          <a:lstStyle/>
          <a:p>
            <a:pPr algn="ctr" defTabSz="685537">
              <a:defRPr/>
            </a:pPr>
            <a:r>
              <a:rPr lang="zh-TW" altLang="en-US" sz="1600" b="1" kern="0">
                <a:solidFill>
                  <a:srgbClr val="FFFFFF"/>
                </a:solidFill>
                <a:cs typeface="Segoe UI Semibold" panose="020B0702040204020203" pitchFamily="34" charset="0"/>
              </a:rPr>
              <a:t>確保資料、存取動作、應用軟體的安全</a:t>
            </a:r>
            <a:endParaRPr lang="en-US" sz="1600" b="1" kern="0">
              <a:solidFill>
                <a:srgbClr val="FFFFFF"/>
              </a:solidFill>
              <a:cs typeface="Segoe UI Semibold" panose="020B0702040204020203" pitchFamily="34" charset="0"/>
            </a:endParaRPr>
          </a:p>
        </p:txBody>
      </p:sp>
    </p:spTree>
    <p:extLst>
      <p:ext uri="{BB962C8B-B14F-4D97-AF65-F5344CB8AC3E}">
        <p14:creationId xmlns:p14="http://schemas.microsoft.com/office/powerpoint/2010/main" val="1016814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500"/>
                                        <p:tgtEl>
                                          <p:spTgt spid="1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par>
                                <p:cTn id="17" presetID="10"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fade">
                                      <p:cBhvr>
                                        <p:cTn id="25" dur="500"/>
                                        <p:tgtEl>
                                          <p:spTgt spid="1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fade">
                                      <p:cBhvr>
                                        <p:cTn id="31" dur="500"/>
                                        <p:tgtEl>
                                          <p:spTgt spid="1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500"/>
                                        <p:tgtEl>
                                          <p:spTgt spid="1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1"/>
                                        </p:tgtEl>
                                        <p:attrNameLst>
                                          <p:attrName>style.visibility</p:attrName>
                                        </p:attrNameLst>
                                      </p:cBhvr>
                                      <p:to>
                                        <p:strVal val="visible"/>
                                      </p:to>
                                    </p:set>
                                    <p:animEffect transition="in" filter="fade">
                                      <p:cBhvr>
                                        <p:cTn id="46" dur="500"/>
                                        <p:tgtEl>
                                          <p:spTgt spid="1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animEffect transition="in" filter="fade">
                                      <p:cBhvr>
                                        <p:cTn id="55" dur="500"/>
                                        <p:tgtEl>
                                          <p:spTgt spid="134"/>
                                        </p:tgtEl>
                                      </p:cBhvr>
                                    </p:animEffect>
                                  </p:childTnLst>
                                </p:cTn>
                              </p:par>
                              <p:par>
                                <p:cTn id="56" presetID="10" presetClass="entr" presetSubtype="0" fill="hold" nodeType="withEffect">
                                  <p:stCondLst>
                                    <p:cond delay="0"/>
                                  </p:stCondLst>
                                  <p:childTnLst>
                                    <p:set>
                                      <p:cBhvr>
                                        <p:cTn id="57" dur="1" fill="hold">
                                          <p:stCondLst>
                                            <p:cond delay="0"/>
                                          </p:stCondLst>
                                        </p:cTn>
                                        <p:tgtEl>
                                          <p:spTgt spid="135"/>
                                        </p:tgtEl>
                                        <p:attrNameLst>
                                          <p:attrName>style.visibility</p:attrName>
                                        </p:attrNameLst>
                                      </p:cBhvr>
                                      <p:to>
                                        <p:strVal val="visible"/>
                                      </p:to>
                                    </p:set>
                                    <p:animEffect transition="in" filter="fade">
                                      <p:cBhvr>
                                        <p:cTn id="58" dur="500"/>
                                        <p:tgtEl>
                                          <p:spTgt spid="1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fade">
                                      <p:cBhvr>
                                        <p:cTn id="61" dur="500"/>
                                        <p:tgtEl>
                                          <p:spTgt spid="136"/>
                                        </p:tgtEl>
                                      </p:cBhvr>
                                    </p:animEffect>
                                  </p:childTnLst>
                                </p:cTn>
                              </p:par>
                              <p:par>
                                <p:cTn id="62" presetID="10" presetClass="entr" presetSubtype="0" fill="hold" nodeType="withEffect">
                                  <p:stCondLst>
                                    <p:cond delay="0"/>
                                  </p:stCondLst>
                                  <p:childTnLst>
                                    <p:set>
                                      <p:cBhvr>
                                        <p:cTn id="63" dur="1" fill="hold">
                                          <p:stCondLst>
                                            <p:cond delay="0"/>
                                          </p:stCondLst>
                                        </p:cTn>
                                        <p:tgtEl>
                                          <p:spTgt spid="162"/>
                                        </p:tgtEl>
                                        <p:attrNameLst>
                                          <p:attrName>style.visibility</p:attrName>
                                        </p:attrNameLst>
                                      </p:cBhvr>
                                      <p:to>
                                        <p:strVal val="visible"/>
                                      </p:to>
                                    </p:set>
                                    <p:animEffect transition="in" filter="fade">
                                      <p:cBhvr>
                                        <p:cTn id="64" dur="500"/>
                                        <p:tgtEl>
                                          <p:spTgt spid="16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fade">
                                      <p:cBhvr>
                                        <p:cTn id="69" dur="500"/>
                                        <p:tgtEl>
                                          <p:spTgt spid="10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8"/>
                                        </p:tgtEl>
                                        <p:attrNameLst>
                                          <p:attrName>style.visibility</p:attrName>
                                        </p:attrNameLst>
                                      </p:cBhvr>
                                      <p:to>
                                        <p:strVal val="visible"/>
                                      </p:to>
                                    </p:set>
                                    <p:animEffect transition="in" filter="fade">
                                      <p:cBhvr>
                                        <p:cTn id="72" dur="500"/>
                                        <p:tgtEl>
                                          <p:spTgt spid="1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9"/>
                                        </p:tgtEl>
                                        <p:attrNameLst>
                                          <p:attrName>style.visibility</p:attrName>
                                        </p:attrNameLst>
                                      </p:cBhvr>
                                      <p:to>
                                        <p:strVal val="visible"/>
                                      </p:to>
                                    </p:set>
                                    <p:animEffect transition="in" filter="fade">
                                      <p:cBhvr>
                                        <p:cTn id="75" dur="500"/>
                                        <p:tgtEl>
                                          <p:spTgt spid="139"/>
                                        </p:tgtEl>
                                      </p:cBhvr>
                                    </p:animEffect>
                                  </p:childTnLst>
                                </p:cTn>
                              </p:par>
                              <p:par>
                                <p:cTn id="76" presetID="10" presetClass="entr" presetSubtype="0" fill="hold" nodeType="with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fade">
                                      <p:cBhvr>
                                        <p:cTn id="78" dur="500"/>
                                        <p:tgtEl>
                                          <p:spTgt spid="1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animEffect transition="in" filter="fade">
                                      <p:cBhvr>
                                        <p:cTn id="81" dur="500"/>
                                        <p:tgtEl>
                                          <p:spTgt spid="142"/>
                                        </p:tgtEl>
                                      </p:cBhvr>
                                    </p:animEffect>
                                  </p:childTnLst>
                                </p:cTn>
                              </p:par>
                              <p:par>
                                <p:cTn id="82" presetID="10" presetClass="entr" presetSubtype="0" fill="hold" nodeType="withEffect">
                                  <p:stCondLst>
                                    <p:cond delay="0"/>
                                  </p:stCondLst>
                                  <p:childTnLst>
                                    <p:set>
                                      <p:cBhvr>
                                        <p:cTn id="83" dur="1" fill="hold">
                                          <p:stCondLst>
                                            <p:cond delay="0"/>
                                          </p:stCondLst>
                                        </p:cTn>
                                        <p:tgtEl>
                                          <p:spTgt spid="143"/>
                                        </p:tgtEl>
                                        <p:attrNameLst>
                                          <p:attrName>style.visibility</p:attrName>
                                        </p:attrNameLst>
                                      </p:cBhvr>
                                      <p:to>
                                        <p:strVal val="visible"/>
                                      </p:to>
                                    </p:set>
                                    <p:animEffect transition="in" filter="fade">
                                      <p:cBhvr>
                                        <p:cTn id="84" dur="500"/>
                                        <p:tgtEl>
                                          <p:spTgt spid="143"/>
                                        </p:tgtEl>
                                      </p:cBhvr>
                                    </p:animEffect>
                                  </p:childTnLst>
                                </p:cTn>
                              </p:par>
                              <p:par>
                                <p:cTn id="85" presetID="10" presetClass="entr" presetSubtype="0" fill="hold" nodeType="with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fade">
                                      <p:cBhvr>
                                        <p:cTn id="87" dur="500"/>
                                        <p:tgtEl>
                                          <p:spTgt spid="149"/>
                                        </p:tgtEl>
                                      </p:cBhvr>
                                    </p:animEffect>
                                  </p:childTnLst>
                                </p:cTn>
                              </p:par>
                              <p:par>
                                <p:cTn id="88" presetID="10" presetClass="entr" presetSubtype="0" fill="hold" nodeType="with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fade">
                                      <p:cBhvr>
                                        <p:cTn id="90" dur="500"/>
                                        <p:tgtEl>
                                          <p:spTgt spid="15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3"/>
                                        </p:tgtEl>
                                        <p:attrNameLst>
                                          <p:attrName>style.visibility</p:attrName>
                                        </p:attrNameLst>
                                      </p:cBhvr>
                                      <p:to>
                                        <p:strVal val="visible"/>
                                      </p:to>
                                    </p:set>
                                    <p:animEffect transition="in" filter="fade">
                                      <p:cBhvr>
                                        <p:cTn id="93" dur="500"/>
                                        <p:tgtEl>
                                          <p:spTgt spid="15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4"/>
                                        </p:tgtEl>
                                        <p:attrNameLst>
                                          <p:attrName>style.visibility</p:attrName>
                                        </p:attrNameLst>
                                      </p:cBhvr>
                                      <p:to>
                                        <p:strVal val="visible"/>
                                      </p:to>
                                    </p:set>
                                    <p:animEffect transition="in" filter="fade">
                                      <p:cBhvr>
                                        <p:cTn id="96" dur="500"/>
                                        <p:tgtEl>
                                          <p:spTgt spid="15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5"/>
                                        </p:tgtEl>
                                        <p:attrNameLst>
                                          <p:attrName>style.visibility</p:attrName>
                                        </p:attrNameLst>
                                      </p:cBhvr>
                                      <p:to>
                                        <p:strVal val="visible"/>
                                      </p:to>
                                    </p:set>
                                    <p:animEffect transition="in" filter="fade">
                                      <p:cBhvr>
                                        <p:cTn id="99" dur="500"/>
                                        <p:tgtEl>
                                          <p:spTgt spid="15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fade">
                                      <p:cBhvr>
                                        <p:cTn id="104" dur="500"/>
                                        <p:tgtEl>
                                          <p:spTgt spid="10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37"/>
                                        </p:tgtEl>
                                        <p:attrNameLst>
                                          <p:attrName>style.visibility</p:attrName>
                                        </p:attrNameLst>
                                      </p:cBhvr>
                                      <p:to>
                                        <p:strVal val="visible"/>
                                      </p:to>
                                    </p:set>
                                    <p:animEffect transition="in" filter="fade">
                                      <p:cBhvr>
                                        <p:cTn id="107" dur="500"/>
                                        <p:tgtEl>
                                          <p:spTgt spid="137"/>
                                        </p:tgtEl>
                                      </p:cBhvr>
                                    </p:animEffect>
                                  </p:childTnLst>
                                </p:cTn>
                              </p:par>
                              <p:par>
                                <p:cTn id="108" presetID="10" presetClass="entr" presetSubtype="0" fill="hold" nodeType="withEffect">
                                  <p:stCondLst>
                                    <p:cond delay="0"/>
                                  </p:stCondLst>
                                  <p:childTnLst>
                                    <p:set>
                                      <p:cBhvr>
                                        <p:cTn id="109" dur="1" fill="hold">
                                          <p:stCondLst>
                                            <p:cond delay="0"/>
                                          </p:stCondLst>
                                        </p:cTn>
                                        <p:tgtEl>
                                          <p:spTgt spid="140"/>
                                        </p:tgtEl>
                                        <p:attrNameLst>
                                          <p:attrName>style.visibility</p:attrName>
                                        </p:attrNameLst>
                                      </p:cBhvr>
                                      <p:to>
                                        <p:strVal val="visible"/>
                                      </p:to>
                                    </p:set>
                                    <p:animEffect transition="in" filter="fade">
                                      <p:cBhvr>
                                        <p:cTn id="110" dur="500"/>
                                        <p:tgtEl>
                                          <p:spTgt spid="14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1"/>
                                        </p:tgtEl>
                                        <p:attrNameLst>
                                          <p:attrName>style.visibility</p:attrName>
                                        </p:attrNameLst>
                                      </p:cBhvr>
                                      <p:to>
                                        <p:strVal val="visible"/>
                                      </p:to>
                                    </p:set>
                                    <p:animEffect transition="in" filter="fade">
                                      <p:cBhvr>
                                        <p:cTn id="113" dur="500"/>
                                        <p:tgtEl>
                                          <p:spTgt spid="15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52"/>
                                        </p:tgtEl>
                                        <p:attrNameLst>
                                          <p:attrName>style.visibility</p:attrName>
                                        </p:attrNameLst>
                                      </p:cBhvr>
                                      <p:to>
                                        <p:strVal val="visible"/>
                                      </p:to>
                                    </p:set>
                                    <p:animEffect transition="in" filter="fade">
                                      <p:cBhvr>
                                        <p:cTn id="116" dur="500"/>
                                        <p:tgtEl>
                                          <p:spTgt spid="152"/>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7"/>
                                        </p:tgtEl>
                                        <p:attrNameLst>
                                          <p:attrName>style.visibility</p:attrName>
                                        </p:attrNameLst>
                                      </p:cBhvr>
                                      <p:to>
                                        <p:strVal val="visible"/>
                                      </p:to>
                                    </p:set>
                                    <p:animEffect transition="in" filter="fade">
                                      <p:cBhvr>
                                        <p:cTn id="121" dur="500"/>
                                        <p:tgtEl>
                                          <p:spTgt spid="14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9"/>
                                        </p:tgtEl>
                                        <p:attrNameLst>
                                          <p:attrName>style.visibility</p:attrName>
                                        </p:attrNameLst>
                                      </p:cBhvr>
                                      <p:to>
                                        <p:strVal val="visible"/>
                                      </p:to>
                                    </p:set>
                                    <p:animEffect transition="in" filter="fade">
                                      <p:cBhvr>
                                        <p:cTn id="124" dur="500"/>
                                        <p:tgtEl>
                                          <p:spTgt spid="10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8"/>
                                        </p:tgtEl>
                                        <p:attrNameLst>
                                          <p:attrName>style.visibility</p:attrName>
                                        </p:attrNameLst>
                                      </p:cBhvr>
                                      <p:to>
                                        <p:strVal val="visible"/>
                                      </p:to>
                                    </p:set>
                                    <p:animEffect transition="in" filter="fade">
                                      <p:cBhvr>
                                        <p:cTn id="132" dur="500"/>
                                        <p:tgtEl>
                                          <p:spTgt spid="14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08"/>
                                        </p:tgtEl>
                                        <p:attrNameLst>
                                          <p:attrName>style.visibility</p:attrName>
                                        </p:attrNameLst>
                                      </p:cBhvr>
                                      <p:to>
                                        <p:strVal val="visible"/>
                                      </p:to>
                                    </p:set>
                                    <p:animEffect transition="in" filter="fade">
                                      <p:cBhvr>
                                        <p:cTn id="135" dur="500"/>
                                        <p:tgtEl>
                                          <p:spTgt spid="108"/>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fade">
                                      <p:cBhvr>
                                        <p:cTn id="1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09" grpId="0" animBg="1"/>
      <p:bldP spid="110" grpId="0" animBg="1"/>
      <p:bldP spid="111" grpId="0"/>
      <p:bldP spid="115" grpId="0"/>
      <p:bldP spid="119" grpId="0"/>
      <p:bldP spid="123" grpId="0"/>
      <p:bldP spid="127" grpId="0"/>
      <p:bldP spid="128" grpId="0"/>
      <p:bldP spid="129" grpId="0"/>
      <p:bldP spid="130" grpId="0"/>
      <p:bldP spid="131" grpId="0"/>
      <p:bldP spid="132" grpId="0" animBg="1"/>
      <p:bldP spid="133" grpId="0" animBg="1"/>
      <p:bldP spid="134" grpId="0" animBg="1"/>
      <p:bldP spid="136" grpId="0"/>
      <p:bldP spid="137" grpId="0"/>
      <p:bldP spid="138" grpId="0" animBg="1"/>
      <p:bldP spid="139" grpId="0"/>
      <p:bldP spid="142" grpId="0" animBg="1"/>
      <p:bldP spid="147" grpId="0"/>
      <p:bldP spid="148" grpId="0"/>
      <p:bldP spid="151" grpId="0"/>
      <p:bldP spid="152" grpId="0"/>
      <p:bldP spid="153" grpId="0"/>
      <p:bldP spid="154" grpId="0"/>
      <p:bldP spid="155" grpId="0"/>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89514"/>
            <a:ext cx="8741880" cy="1031252"/>
          </a:xfrm>
        </p:spPr>
        <p:txBody>
          <a:bodyPr vert="horz" wrap="square" lIns="0" tIns="91440" rIns="146304" bIns="91440" rtlCol="0" anchor="t">
            <a:normAutofit fontScale="90000"/>
          </a:bodyPr>
          <a:lstStyle/>
          <a:p>
            <a:pPr>
              <a:lnSpc>
                <a:spcPct val="100000"/>
              </a:lnSpc>
            </a:pPr>
            <a:r>
              <a:rPr lang="zh-TW" altLang="en-US" sz="4400" dirty="0">
                <a:solidFill>
                  <a:srgbClr val="002050"/>
                </a:solidFill>
                <a:latin typeface="Segoe UI Light"/>
              </a:rPr>
              <a:t>以 </a:t>
            </a:r>
            <a:r>
              <a:rPr lang="en-US" sz="4400" dirty="0">
                <a:solidFill>
                  <a:srgbClr val="002050"/>
                </a:solidFill>
                <a:latin typeface="Segoe UI Light"/>
              </a:rPr>
              <a:t>SQL Server 2017</a:t>
            </a:r>
            <a:r>
              <a:rPr lang="zh-TW" altLang="en-US" sz="4400" dirty="0">
                <a:solidFill>
                  <a:srgbClr val="002050"/>
                </a:solidFill>
                <a:latin typeface="Segoe UI Light"/>
              </a:rPr>
              <a:t> 推動完整數據資產</a:t>
            </a:r>
            <a:endParaRPr lang="en-US" sz="8000" dirty="0"/>
          </a:p>
        </p:txBody>
      </p:sp>
      <p:sp>
        <p:nvSpPr>
          <p:cNvPr id="158" name="Rectangle 157"/>
          <p:cNvSpPr/>
          <p:nvPr/>
        </p:nvSpPr>
        <p:spPr>
          <a:xfrm>
            <a:off x="1" y="1572510"/>
            <a:ext cx="9143999" cy="4428240"/>
          </a:xfrm>
          <a:prstGeom prst="rect">
            <a:avLst/>
          </a:prstGeom>
          <a:solidFill>
            <a:srgbClr val="E5F1FB"/>
          </a:solidFill>
          <a:ln w="12700" cap="flat" cmpd="sng" algn="ctr">
            <a:noFill/>
            <a:prstDash val="solid"/>
            <a:miter lim="800000"/>
          </a:ln>
          <a:effectLst/>
        </p:spPr>
        <p:txBody>
          <a:bodyPr rtlCol="0" anchor="ctr"/>
          <a:lstStyle/>
          <a:p>
            <a:pPr algn="ctr" defTabSz="685800">
              <a:defRPr/>
            </a:pPr>
            <a:endParaRPr lang="en-US" sz="900" kern="0">
              <a:solidFill>
                <a:srgbClr val="002050"/>
              </a:solidFill>
              <a:latin typeface="Segoe UI"/>
            </a:endParaRPr>
          </a:p>
        </p:txBody>
      </p:sp>
      <p:sp>
        <p:nvSpPr>
          <p:cNvPr id="159" name="Rectangle 158"/>
          <p:cNvSpPr/>
          <p:nvPr/>
        </p:nvSpPr>
        <p:spPr bwMode="auto">
          <a:xfrm>
            <a:off x="1426710" y="1811959"/>
            <a:ext cx="5639480" cy="262661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solidFill>
                <a:srgbClr val="002050"/>
              </a:solidFill>
              <a:ea typeface="Segoe UI" pitchFamily="34" charset="0"/>
              <a:cs typeface="Segoe UI" pitchFamily="34" charset="0"/>
            </a:endParaRPr>
          </a:p>
        </p:txBody>
      </p:sp>
      <p:sp>
        <p:nvSpPr>
          <p:cNvPr id="160" name="Rectangle 159"/>
          <p:cNvSpPr/>
          <p:nvPr/>
        </p:nvSpPr>
        <p:spPr>
          <a:xfrm>
            <a:off x="7127929" y="1811962"/>
            <a:ext cx="1858770" cy="2624252"/>
          </a:xfrm>
          <a:prstGeom prst="rect">
            <a:avLst/>
          </a:prstGeom>
          <a:solidFill>
            <a:srgbClr val="3E9AE1"/>
          </a:solidFill>
          <a:ln w="10795" cap="flat" cmpd="sng" algn="ctr">
            <a:noFill/>
            <a:prstDash val="solid"/>
          </a:ln>
          <a:effectLst/>
        </p:spPr>
        <p:txBody>
          <a:bodyPr lIns="102870" tIns="67232" rIns="102870" bIns="67232" rtlCol="0" anchor="t"/>
          <a:lstStyle/>
          <a:p>
            <a:pPr defTabSz="685537">
              <a:defRPr/>
            </a:pPr>
            <a:r>
              <a:rPr lang="zh-TW" altLang="en-US" sz="1000" b="1" kern="0" dirty="0">
                <a:solidFill>
                  <a:srgbClr val="FFFF00"/>
                </a:solidFill>
                <a:cs typeface="Segoe UI Semibold" panose="020B0702040204020203" pitchFamily="34" charset="0"/>
              </a:rPr>
              <a:t>商業智慧</a:t>
            </a:r>
            <a:endParaRPr lang="en-US" sz="1000" b="1" kern="0" dirty="0">
              <a:solidFill>
                <a:srgbClr val="FFFF00"/>
              </a:solidFill>
              <a:cs typeface="Segoe UI Semibold" panose="020B0702040204020203" pitchFamily="34" charset="0"/>
            </a:endParaRPr>
          </a:p>
        </p:txBody>
      </p:sp>
      <p:sp>
        <p:nvSpPr>
          <p:cNvPr id="161" name="Rectangle 160"/>
          <p:cNvSpPr/>
          <p:nvPr/>
        </p:nvSpPr>
        <p:spPr>
          <a:xfrm>
            <a:off x="7132854" y="3116447"/>
            <a:ext cx="1697705" cy="341403"/>
          </a:xfrm>
          <a:prstGeom prst="rect">
            <a:avLst/>
          </a:prstGeom>
          <a:noFill/>
          <a:ln w="10795" cap="flat" cmpd="sng" algn="ctr">
            <a:noFill/>
            <a:prstDash val="solid"/>
          </a:ln>
          <a:effectLst/>
        </p:spPr>
        <p:txBody>
          <a:bodyPr lIns="102870" tIns="67232" rIns="102870" bIns="67232" rtlCol="0" anchor="t"/>
          <a:lstStyle/>
          <a:p>
            <a:pPr defTabSz="685537">
              <a:defRPr/>
            </a:pPr>
            <a:r>
              <a:rPr lang="zh-TW" altLang="en-US" sz="1000" b="1" kern="0" dirty="0">
                <a:solidFill>
                  <a:srgbClr val="FFFF00"/>
                </a:solidFill>
                <a:cs typeface="Segoe UI Semibold" panose="020B0702040204020203" pitchFamily="34" charset="0"/>
              </a:rPr>
              <a:t>預測分析</a:t>
            </a:r>
            <a:endParaRPr lang="en-US" sz="1000" b="1" kern="0" dirty="0">
              <a:solidFill>
                <a:srgbClr val="FFFF00"/>
              </a:solidFill>
              <a:cs typeface="Segoe UI Semibold" panose="020B0702040204020203" pitchFamily="34" charset="0"/>
            </a:endParaRPr>
          </a:p>
        </p:txBody>
      </p:sp>
      <p:sp>
        <p:nvSpPr>
          <p:cNvPr id="162" name="Rectangle 161"/>
          <p:cNvSpPr/>
          <p:nvPr/>
        </p:nvSpPr>
        <p:spPr>
          <a:xfrm>
            <a:off x="1426314" y="5182277"/>
            <a:ext cx="7560385" cy="406138"/>
          </a:xfrm>
          <a:prstGeom prst="rect">
            <a:avLst/>
          </a:prstGeom>
          <a:solidFill>
            <a:srgbClr val="002050"/>
          </a:solidFill>
          <a:ln w="9525" cap="flat" cmpd="sng" algn="ctr">
            <a:noFill/>
            <a:prstDash val="dash"/>
          </a:ln>
          <a:effectLst/>
        </p:spPr>
        <p:txBody>
          <a:bodyPr lIns="137160" tIns="0" rIns="0" bIns="137160" rtlCol="0" anchor="b" anchorCtr="0"/>
          <a:lstStyle/>
          <a:p>
            <a:pPr defTabSz="685537">
              <a:defRPr/>
            </a:pPr>
            <a:endParaRPr lang="en-US" sz="800" b="1" kern="0">
              <a:solidFill>
                <a:srgbClr val="002050"/>
              </a:solidFill>
              <a:cs typeface="Segoe UI Semibold" panose="020B0702040204020203" pitchFamily="34" charset="0"/>
            </a:endParaRPr>
          </a:p>
        </p:txBody>
      </p:sp>
      <p:sp>
        <p:nvSpPr>
          <p:cNvPr id="163" name="Rectangle 162"/>
          <p:cNvSpPr/>
          <p:nvPr/>
        </p:nvSpPr>
        <p:spPr>
          <a:xfrm>
            <a:off x="1426314" y="4489801"/>
            <a:ext cx="7560385" cy="638888"/>
          </a:xfrm>
          <a:prstGeom prst="rect">
            <a:avLst/>
          </a:prstGeom>
          <a:solidFill>
            <a:srgbClr val="0055A2"/>
          </a:solidFill>
          <a:ln w="9525" cap="flat" cmpd="sng" algn="ctr">
            <a:noFill/>
            <a:prstDash val="dash"/>
          </a:ln>
          <a:effectLst/>
        </p:spPr>
        <p:txBody>
          <a:bodyPr lIns="137160" tIns="0" rIns="0" bIns="137160" rtlCol="0" anchor="b" anchorCtr="0"/>
          <a:lstStyle/>
          <a:p>
            <a:pPr defTabSz="685537">
              <a:defRPr/>
            </a:pPr>
            <a:endParaRPr lang="en-US" sz="800" b="1" kern="0">
              <a:solidFill>
                <a:srgbClr val="002050"/>
              </a:solidFill>
              <a:cs typeface="Segoe UI Semibold" panose="020B0702040204020203" pitchFamily="34" charset="0"/>
            </a:endParaRPr>
          </a:p>
        </p:txBody>
      </p:sp>
      <p:sp>
        <p:nvSpPr>
          <p:cNvPr id="164" name="Rectangle 163"/>
          <p:cNvSpPr/>
          <p:nvPr/>
        </p:nvSpPr>
        <p:spPr bwMode="auto">
          <a:xfrm>
            <a:off x="7132435" y="2157469"/>
            <a:ext cx="886040" cy="56151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02870" tIns="0" rIns="0" bIns="0"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r>
              <a:rPr lang="zh-TW" altLang="en-US" sz="1000" b="1" kern="0">
                <a:solidFill>
                  <a:prstClr val="white"/>
                </a:solidFill>
                <a:latin typeface="Segoe UI"/>
                <a:ea typeface="Segoe UI" pitchFamily="34" charset="0"/>
                <a:cs typeface="Segoe UI" pitchFamily="34" charset="0"/>
              </a:rPr>
              <a:t>在任何設備上的分析成本都僅有原本的一部分</a:t>
            </a:r>
            <a:endParaRPr lang="en-US" sz="1000" b="1" kern="0">
              <a:solidFill>
                <a:prstClr val="white"/>
              </a:solidFill>
              <a:latin typeface="Segoe UI"/>
              <a:ea typeface="Segoe UI" pitchFamily="34" charset="0"/>
              <a:cs typeface="Segoe UI" pitchFamily="34" charset="0"/>
            </a:endParaRPr>
          </a:p>
        </p:txBody>
      </p:sp>
      <p:sp>
        <p:nvSpPr>
          <p:cNvPr id="165" name="Rectangle 164"/>
          <p:cNvSpPr/>
          <p:nvPr/>
        </p:nvSpPr>
        <p:spPr bwMode="auto">
          <a:xfrm>
            <a:off x="7132436" y="3457967"/>
            <a:ext cx="974231" cy="28813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02870" tIns="0" rIns="0" bIns="0"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r>
              <a:rPr lang="zh-TW" altLang="en-US" sz="1000" b="1" kern="0" dirty="0">
                <a:solidFill>
                  <a:prstClr val="white"/>
                </a:solidFill>
                <a:latin typeface="Segoe UI"/>
                <a:ea typeface="Segoe UI" pitchFamily="34" charset="0"/>
                <a:cs typeface="Segoe UI" pitchFamily="34" charset="0"/>
              </a:rPr>
              <a:t>每秒進行 </a:t>
            </a:r>
            <a:r>
              <a:rPr lang="en-US" sz="1000" b="1" kern="0" dirty="0">
                <a:solidFill>
                  <a:prstClr val="white"/>
                </a:solidFill>
                <a:latin typeface="Segoe UI"/>
                <a:ea typeface="Segoe UI" pitchFamily="34" charset="0"/>
                <a:cs typeface="Segoe UI" pitchFamily="34" charset="0"/>
              </a:rPr>
              <a:t>1</a:t>
            </a:r>
            <a:r>
              <a:rPr lang="en-US" altLang="zh-TW" sz="1000" b="1" kern="0" dirty="0">
                <a:solidFill>
                  <a:prstClr val="white"/>
                </a:solidFill>
                <a:latin typeface="Segoe UI"/>
                <a:ea typeface="Segoe UI" pitchFamily="34" charset="0"/>
                <a:cs typeface="Segoe UI" pitchFamily="34" charset="0"/>
              </a:rPr>
              <a:t>00 </a:t>
            </a:r>
            <a:r>
              <a:rPr lang="zh-TW" altLang="en-US" sz="1000" b="1" kern="0" dirty="0">
                <a:solidFill>
                  <a:prstClr val="white"/>
                </a:solidFill>
                <a:latin typeface="Segoe UI"/>
                <a:ea typeface="Segoe UI" pitchFamily="34" charset="0"/>
                <a:cs typeface="Segoe UI" pitchFamily="34" charset="0"/>
              </a:rPr>
              <a:t>萬次預測</a:t>
            </a:r>
            <a:endParaRPr lang="en-US" sz="1000" b="1" kern="0" dirty="0">
              <a:solidFill>
                <a:prstClr val="white"/>
              </a:solidFill>
              <a:latin typeface="Segoe UI"/>
              <a:ea typeface="Segoe UI" pitchFamily="34" charset="0"/>
              <a:cs typeface="Segoe UI" pitchFamily="34" charset="0"/>
            </a:endParaRPr>
          </a:p>
        </p:txBody>
      </p:sp>
      <p:graphicFrame>
        <p:nvGraphicFramePr>
          <p:cNvPr id="166" name="Chart 165"/>
          <p:cNvGraphicFramePr/>
          <p:nvPr>
            <p:extLst>
              <p:ext uri="{D42A27DB-BD31-4B8C-83A1-F6EECF244321}">
                <p14:modId xmlns:p14="http://schemas.microsoft.com/office/powerpoint/2010/main" val="3777902605"/>
              </p:ext>
            </p:extLst>
          </p:nvPr>
        </p:nvGraphicFramePr>
        <p:xfrm>
          <a:off x="3790651" y="3822583"/>
          <a:ext cx="3489423" cy="1608335"/>
        </p:xfrm>
        <a:graphic>
          <a:graphicData uri="http://schemas.openxmlformats.org/drawingml/2006/chart">
            <c:chart xmlns:c="http://schemas.openxmlformats.org/drawingml/2006/chart" xmlns:r="http://schemas.openxmlformats.org/officeDocument/2006/relationships" r:id="rId3"/>
          </a:graphicData>
        </a:graphic>
      </p:graphicFrame>
      <p:sp>
        <p:nvSpPr>
          <p:cNvPr id="167" name="Rectangle 166"/>
          <p:cNvSpPr/>
          <p:nvPr/>
        </p:nvSpPr>
        <p:spPr>
          <a:xfrm>
            <a:off x="153781" y="1811959"/>
            <a:ext cx="1209281" cy="2621858"/>
          </a:xfrm>
          <a:prstGeom prst="rect">
            <a:avLst/>
          </a:prstGeom>
          <a:solidFill>
            <a:srgbClr val="BEDCF5"/>
          </a:solidFill>
          <a:ln w="10795" cap="flat" cmpd="sng" algn="ctr">
            <a:noFill/>
            <a:prstDash val="solid"/>
          </a:ln>
          <a:effectLst/>
        </p:spPr>
        <p:txBody>
          <a:bodyPr lIns="102870" tIns="67232" rIns="102870" bIns="67232" rtlCol="0" anchor="t"/>
          <a:lstStyle/>
          <a:p>
            <a:pPr defTabSz="685537">
              <a:defRPr/>
            </a:pPr>
            <a:r>
              <a:rPr lang="zh-TW" altLang="en-US" sz="800" b="1" kern="0">
                <a:solidFill>
                  <a:srgbClr val="002050"/>
                </a:solidFill>
                <a:cs typeface="Segoe UI Semibold" panose="020B0702040204020203" pitchFamily="34" charset="0"/>
              </a:rPr>
              <a:t>架構性</a:t>
            </a:r>
            <a:endParaRPr lang="en-US" sz="800" b="1" kern="0">
              <a:solidFill>
                <a:srgbClr val="002050"/>
              </a:solidFill>
              <a:cs typeface="Segoe UI Semibold" panose="020B0702040204020203" pitchFamily="34" charset="0"/>
            </a:endParaRPr>
          </a:p>
        </p:txBody>
      </p:sp>
      <p:sp>
        <p:nvSpPr>
          <p:cNvPr id="168" name="Rectangle 167"/>
          <p:cNvSpPr/>
          <p:nvPr/>
        </p:nvSpPr>
        <p:spPr>
          <a:xfrm>
            <a:off x="154113" y="3116447"/>
            <a:ext cx="1209004" cy="272818"/>
          </a:xfrm>
          <a:prstGeom prst="rect">
            <a:avLst/>
          </a:prstGeom>
          <a:noFill/>
          <a:ln w="10795" cap="flat" cmpd="sng" algn="ctr">
            <a:noFill/>
            <a:prstDash val="solid"/>
          </a:ln>
          <a:effectLst/>
        </p:spPr>
        <p:txBody>
          <a:bodyPr lIns="102870" tIns="67232" rIns="102870" bIns="67232" rtlCol="0" anchor="t"/>
          <a:lstStyle/>
          <a:p>
            <a:pPr defTabSz="685537">
              <a:defRPr/>
            </a:pPr>
            <a:r>
              <a:rPr lang="zh-TW" altLang="en-US" sz="800" b="1" kern="0">
                <a:solidFill>
                  <a:srgbClr val="002050"/>
                </a:solidFill>
                <a:cs typeface="Segoe UI Semibold" panose="020B0702040204020203" pitchFamily="34" charset="0"/>
              </a:rPr>
              <a:t>無架構</a:t>
            </a:r>
            <a:endParaRPr lang="en-US" sz="800" b="1" kern="0">
              <a:solidFill>
                <a:srgbClr val="002050"/>
              </a:solidFill>
              <a:cs typeface="Segoe UI Semibold" panose="020B0702040204020203" pitchFamily="34" charset="0"/>
            </a:endParaRPr>
          </a:p>
        </p:txBody>
      </p:sp>
      <p:grpSp>
        <p:nvGrpSpPr>
          <p:cNvPr id="169" name="Group 168"/>
          <p:cNvGrpSpPr/>
          <p:nvPr/>
        </p:nvGrpSpPr>
        <p:grpSpPr>
          <a:xfrm>
            <a:off x="258685" y="2053384"/>
            <a:ext cx="231068" cy="155513"/>
            <a:chOff x="2895809" y="4178153"/>
            <a:chExt cx="778813" cy="524158"/>
          </a:xfrm>
          <a:solidFill>
            <a:srgbClr val="002050"/>
          </a:solidFill>
        </p:grpSpPr>
        <p:sp>
          <p:nvSpPr>
            <p:cNvPr id="170" name="Freeform 258"/>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algn="ctr" defTabSz="685800">
                <a:defRPr/>
              </a:pPr>
              <a:endParaRPr lang="en-US" sz="1400" kern="0">
                <a:solidFill>
                  <a:srgbClr val="FFFFFF"/>
                </a:solidFill>
                <a:latin typeface="Segoe UI Semilight"/>
              </a:endParaRPr>
            </a:p>
          </p:txBody>
        </p:sp>
        <p:sp>
          <p:nvSpPr>
            <p:cNvPr id="171" name="Up Arrow 259"/>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72" name="TextBox 171"/>
          <p:cNvSpPr txBox="1"/>
          <p:nvPr/>
        </p:nvSpPr>
        <p:spPr>
          <a:xfrm>
            <a:off x="545837" y="2047165"/>
            <a:ext cx="374793" cy="180049"/>
          </a:xfrm>
          <a:prstGeom prst="rect">
            <a:avLst/>
          </a:prstGeom>
          <a:noFill/>
        </p:spPr>
        <p:txBody>
          <a:bodyPr wrap="square" lIns="0" tIns="34290" rIns="68580" bIns="34290" rtlCol="0">
            <a:spAutoFit/>
          </a:bodyPr>
          <a:lstStyle/>
          <a:p>
            <a:pPr defTabSz="685800">
              <a:lnSpc>
                <a:spcPct val="90000"/>
              </a:lnSpc>
              <a:spcAft>
                <a:spcPts val="450"/>
              </a:spcAft>
              <a:defRPr/>
            </a:pPr>
            <a:r>
              <a:rPr lang="en-US" sz="800" b="1" kern="0">
                <a:solidFill>
                  <a:srgbClr val="002050"/>
                </a:solidFill>
              </a:rPr>
              <a:t>OLTP</a:t>
            </a:r>
          </a:p>
        </p:txBody>
      </p:sp>
      <p:grpSp>
        <p:nvGrpSpPr>
          <p:cNvPr id="173" name="Group 172"/>
          <p:cNvGrpSpPr/>
          <p:nvPr/>
        </p:nvGrpSpPr>
        <p:grpSpPr>
          <a:xfrm>
            <a:off x="258685" y="2314127"/>
            <a:ext cx="231068" cy="155513"/>
            <a:chOff x="2895809" y="4178153"/>
            <a:chExt cx="778813" cy="524158"/>
          </a:xfrm>
          <a:solidFill>
            <a:srgbClr val="002050"/>
          </a:solidFill>
        </p:grpSpPr>
        <p:sp>
          <p:nvSpPr>
            <p:cNvPr id="174" name="Freeform 262"/>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algn="ctr" defTabSz="685800">
                <a:defRPr/>
              </a:pPr>
              <a:endParaRPr lang="en-US" sz="1400" kern="0">
                <a:solidFill>
                  <a:srgbClr val="FFFFFF"/>
                </a:solidFill>
                <a:latin typeface="Segoe UI Semilight"/>
              </a:endParaRPr>
            </a:p>
          </p:txBody>
        </p:sp>
        <p:sp>
          <p:nvSpPr>
            <p:cNvPr id="175" name="Up Arrow 263"/>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76" name="TextBox 175"/>
          <p:cNvSpPr txBox="1"/>
          <p:nvPr/>
        </p:nvSpPr>
        <p:spPr>
          <a:xfrm>
            <a:off x="545836" y="2307908"/>
            <a:ext cx="559064" cy="180049"/>
          </a:xfrm>
          <a:prstGeom prst="rect">
            <a:avLst/>
          </a:prstGeom>
          <a:noFill/>
        </p:spPr>
        <p:txBody>
          <a:bodyPr wrap="square" lIns="0" tIns="34290" rIns="68580" bIns="34290" rtlCol="0">
            <a:spAutoFit/>
          </a:bodyPr>
          <a:lstStyle/>
          <a:p>
            <a:pPr defTabSz="685800">
              <a:lnSpc>
                <a:spcPct val="90000"/>
              </a:lnSpc>
              <a:spcAft>
                <a:spcPts val="450"/>
              </a:spcAft>
              <a:defRPr/>
            </a:pPr>
            <a:r>
              <a:rPr lang="en-US" sz="800" b="1" kern="0">
                <a:solidFill>
                  <a:srgbClr val="002050"/>
                </a:solidFill>
              </a:rPr>
              <a:t>MOBILE</a:t>
            </a:r>
          </a:p>
        </p:txBody>
      </p:sp>
      <p:grpSp>
        <p:nvGrpSpPr>
          <p:cNvPr id="177" name="Group 176"/>
          <p:cNvGrpSpPr/>
          <p:nvPr/>
        </p:nvGrpSpPr>
        <p:grpSpPr>
          <a:xfrm>
            <a:off x="258685" y="2583875"/>
            <a:ext cx="231068" cy="155513"/>
            <a:chOff x="2895809" y="4178153"/>
            <a:chExt cx="778813" cy="524158"/>
          </a:xfrm>
          <a:solidFill>
            <a:srgbClr val="002050"/>
          </a:solidFill>
        </p:grpSpPr>
        <p:sp>
          <p:nvSpPr>
            <p:cNvPr id="178" name="Freeform 266"/>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algn="ctr" defTabSz="685800">
                <a:defRPr/>
              </a:pPr>
              <a:endParaRPr lang="en-US" sz="1400" kern="0">
                <a:solidFill>
                  <a:srgbClr val="FFFFFF"/>
                </a:solidFill>
                <a:latin typeface="Segoe UI Semilight"/>
              </a:endParaRPr>
            </a:p>
          </p:txBody>
        </p:sp>
        <p:sp>
          <p:nvSpPr>
            <p:cNvPr id="179" name="Up Arrow 267"/>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80" name="TextBox 179"/>
          <p:cNvSpPr txBox="1"/>
          <p:nvPr/>
        </p:nvSpPr>
        <p:spPr>
          <a:xfrm>
            <a:off x="545837" y="2577656"/>
            <a:ext cx="370087" cy="180049"/>
          </a:xfrm>
          <a:prstGeom prst="rect">
            <a:avLst/>
          </a:prstGeom>
          <a:noFill/>
        </p:spPr>
        <p:txBody>
          <a:bodyPr wrap="square" lIns="0" tIns="34290" rIns="68580" bIns="34290" rtlCol="0">
            <a:spAutoFit/>
          </a:bodyPr>
          <a:lstStyle/>
          <a:p>
            <a:pPr defTabSz="685800">
              <a:lnSpc>
                <a:spcPct val="90000"/>
              </a:lnSpc>
              <a:spcAft>
                <a:spcPts val="450"/>
              </a:spcAft>
              <a:defRPr/>
            </a:pPr>
            <a:r>
              <a:rPr lang="en-US" sz="800" b="1" kern="0">
                <a:solidFill>
                  <a:srgbClr val="002050"/>
                </a:solidFill>
              </a:rPr>
              <a:t>ERP</a:t>
            </a:r>
          </a:p>
        </p:txBody>
      </p:sp>
      <p:grpSp>
        <p:nvGrpSpPr>
          <p:cNvPr id="181" name="Group 180"/>
          <p:cNvGrpSpPr/>
          <p:nvPr/>
        </p:nvGrpSpPr>
        <p:grpSpPr>
          <a:xfrm>
            <a:off x="258685" y="2845169"/>
            <a:ext cx="231068" cy="155513"/>
            <a:chOff x="2895809" y="4178153"/>
            <a:chExt cx="778813" cy="524158"/>
          </a:xfrm>
          <a:solidFill>
            <a:srgbClr val="002050"/>
          </a:solidFill>
        </p:grpSpPr>
        <p:sp>
          <p:nvSpPr>
            <p:cNvPr id="182" name="Freeform 270"/>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algn="ctr" defTabSz="685800">
                <a:defRPr/>
              </a:pPr>
              <a:endParaRPr lang="en-US" sz="1400" kern="0">
                <a:solidFill>
                  <a:srgbClr val="FFFFFF"/>
                </a:solidFill>
                <a:latin typeface="Segoe UI Semilight"/>
              </a:endParaRPr>
            </a:p>
          </p:txBody>
        </p:sp>
        <p:sp>
          <p:nvSpPr>
            <p:cNvPr id="183" name="Up Arrow 271"/>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84" name="TextBox 183"/>
          <p:cNvSpPr txBox="1"/>
          <p:nvPr/>
        </p:nvSpPr>
        <p:spPr>
          <a:xfrm>
            <a:off x="545837" y="2838950"/>
            <a:ext cx="370087" cy="180049"/>
          </a:xfrm>
          <a:prstGeom prst="rect">
            <a:avLst/>
          </a:prstGeom>
          <a:noFill/>
        </p:spPr>
        <p:txBody>
          <a:bodyPr wrap="square" lIns="0" tIns="34290" rIns="68580" bIns="34290" rtlCol="0">
            <a:spAutoFit/>
          </a:bodyPr>
          <a:lstStyle/>
          <a:p>
            <a:pPr defTabSz="685800">
              <a:lnSpc>
                <a:spcPct val="90000"/>
              </a:lnSpc>
              <a:spcAft>
                <a:spcPts val="450"/>
              </a:spcAft>
              <a:defRPr/>
            </a:pPr>
            <a:r>
              <a:rPr lang="en-US" sz="800" b="1" kern="0">
                <a:solidFill>
                  <a:srgbClr val="002050"/>
                </a:solidFill>
              </a:rPr>
              <a:t>LOB</a:t>
            </a:r>
          </a:p>
        </p:txBody>
      </p:sp>
      <p:sp>
        <p:nvSpPr>
          <p:cNvPr id="185" name="TextBox 184"/>
          <p:cNvSpPr txBox="1"/>
          <p:nvPr/>
        </p:nvSpPr>
        <p:spPr>
          <a:xfrm>
            <a:off x="545837" y="3384825"/>
            <a:ext cx="370087" cy="180049"/>
          </a:xfrm>
          <a:prstGeom prst="rect">
            <a:avLst/>
          </a:prstGeom>
          <a:noFill/>
        </p:spPr>
        <p:txBody>
          <a:bodyPr wrap="square" lIns="0" tIns="34290" rIns="68580" bIns="34290" rtlCol="0">
            <a:spAutoFit/>
          </a:bodyPr>
          <a:lstStyle/>
          <a:p>
            <a:pPr defTabSz="685800">
              <a:lnSpc>
                <a:spcPct val="90000"/>
              </a:lnSpc>
              <a:spcAft>
                <a:spcPts val="450"/>
              </a:spcAft>
              <a:defRPr/>
            </a:pPr>
            <a:r>
              <a:rPr lang="zh-TW" altLang="en-US" sz="800" b="1" kern="0">
                <a:solidFill>
                  <a:srgbClr val="002050"/>
                </a:solidFill>
              </a:rPr>
              <a:t>圖表</a:t>
            </a:r>
            <a:endParaRPr lang="en-US" sz="800" b="1" kern="0">
              <a:solidFill>
                <a:srgbClr val="002050"/>
              </a:solidFill>
            </a:endParaRPr>
          </a:p>
        </p:txBody>
      </p:sp>
      <p:sp>
        <p:nvSpPr>
          <p:cNvPr id="186" name="TextBox 185"/>
          <p:cNvSpPr txBox="1"/>
          <p:nvPr/>
        </p:nvSpPr>
        <p:spPr>
          <a:xfrm>
            <a:off x="545837" y="3642779"/>
            <a:ext cx="370087" cy="180049"/>
          </a:xfrm>
          <a:prstGeom prst="rect">
            <a:avLst/>
          </a:prstGeom>
          <a:noFill/>
        </p:spPr>
        <p:txBody>
          <a:bodyPr wrap="square" lIns="0" tIns="34290" rIns="68580" bIns="34290" rtlCol="0">
            <a:spAutoFit/>
          </a:bodyPr>
          <a:lstStyle/>
          <a:p>
            <a:pPr defTabSz="685800">
              <a:lnSpc>
                <a:spcPct val="90000"/>
              </a:lnSpc>
              <a:spcAft>
                <a:spcPts val="450"/>
              </a:spcAft>
              <a:defRPr/>
            </a:pPr>
            <a:r>
              <a:rPr lang="zh-TW" altLang="en-US" sz="800" b="1" kern="0">
                <a:solidFill>
                  <a:srgbClr val="002050"/>
                </a:solidFill>
              </a:rPr>
              <a:t>社群</a:t>
            </a:r>
            <a:endParaRPr lang="en-US" sz="800" b="1" kern="0">
              <a:solidFill>
                <a:srgbClr val="002050"/>
              </a:solidFill>
            </a:endParaRPr>
          </a:p>
        </p:txBody>
      </p:sp>
      <p:sp>
        <p:nvSpPr>
          <p:cNvPr id="187" name="TextBox 186"/>
          <p:cNvSpPr txBox="1"/>
          <p:nvPr/>
        </p:nvSpPr>
        <p:spPr>
          <a:xfrm>
            <a:off x="545837" y="3898862"/>
            <a:ext cx="370087" cy="180049"/>
          </a:xfrm>
          <a:prstGeom prst="rect">
            <a:avLst/>
          </a:prstGeom>
          <a:noFill/>
        </p:spPr>
        <p:txBody>
          <a:bodyPr wrap="square" lIns="0" tIns="34290" rIns="68580" bIns="34290" rtlCol="0">
            <a:spAutoFit/>
          </a:bodyPr>
          <a:lstStyle/>
          <a:p>
            <a:pPr defTabSz="685800">
              <a:lnSpc>
                <a:spcPct val="90000"/>
              </a:lnSpc>
              <a:spcAft>
                <a:spcPts val="450"/>
              </a:spcAft>
              <a:defRPr/>
            </a:pPr>
            <a:r>
              <a:rPr lang="en-US" sz="800" b="1" kern="0" err="1">
                <a:solidFill>
                  <a:srgbClr val="002050"/>
                </a:solidFill>
              </a:rPr>
              <a:t>IoT</a:t>
            </a:r>
            <a:endParaRPr lang="en-US" sz="800" b="1" kern="0">
              <a:solidFill>
                <a:srgbClr val="002050"/>
              </a:solidFill>
            </a:endParaRPr>
          </a:p>
        </p:txBody>
      </p:sp>
      <p:sp>
        <p:nvSpPr>
          <p:cNvPr id="188" name="TextBox 187"/>
          <p:cNvSpPr txBox="1"/>
          <p:nvPr/>
        </p:nvSpPr>
        <p:spPr>
          <a:xfrm>
            <a:off x="545837" y="4148336"/>
            <a:ext cx="370087" cy="180049"/>
          </a:xfrm>
          <a:prstGeom prst="rect">
            <a:avLst/>
          </a:prstGeom>
          <a:noFill/>
        </p:spPr>
        <p:txBody>
          <a:bodyPr wrap="square" lIns="0" tIns="34290" rIns="68580" bIns="34290" rtlCol="0">
            <a:spAutoFit/>
          </a:bodyPr>
          <a:lstStyle/>
          <a:p>
            <a:pPr defTabSz="685800">
              <a:lnSpc>
                <a:spcPct val="90000"/>
              </a:lnSpc>
              <a:spcAft>
                <a:spcPts val="450"/>
              </a:spcAft>
              <a:defRPr/>
            </a:pPr>
            <a:r>
              <a:rPr lang="zh-TW" altLang="en-US" sz="800" b="1" kern="0">
                <a:solidFill>
                  <a:srgbClr val="002050"/>
                </a:solidFill>
              </a:rPr>
              <a:t>媒體</a:t>
            </a:r>
            <a:endParaRPr lang="en-US" sz="800" b="1" kern="0">
              <a:solidFill>
                <a:srgbClr val="002050"/>
              </a:solidFill>
            </a:endParaRPr>
          </a:p>
        </p:txBody>
      </p:sp>
      <p:sp>
        <p:nvSpPr>
          <p:cNvPr id="189" name="Freeform 21"/>
          <p:cNvSpPr>
            <a:spLocks noChangeAspect="1" noEditPoints="1"/>
          </p:cNvSpPr>
          <p:nvPr/>
        </p:nvSpPr>
        <p:spPr bwMode="black">
          <a:xfrm>
            <a:off x="262652" y="3368551"/>
            <a:ext cx="223133" cy="19447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1000" kern="0">
              <a:gradFill>
                <a:gsLst>
                  <a:gs pos="0">
                    <a:srgbClr val="FFFFFF"/>
                  </a:gs>
                  <a:gs pos="100000">
                    <a:srgbClr val="FFFFFF"/>
                  </a:gs>
                </a:gsLst>
                <a:lin ang="5400000" scaled="0"/>
              </a:gradFill>
              <a:ea typeface="Segoe UI" pitchFamily="34" charset="0"/>
              <a:cs typeface="Segoe UI" pitchFamily="34" charset="0"/>
            </a:endParaRPr>
          </a:p>
        </p:txBody>
      </p:sp>
      <p:sp>
        <p:nvSpPr>
          <p:cNvPr id="190" name="Freeform 279"/>
          <p:cNvSpPr/>
          <p:nvPr/>
        </p:nvSpPr>
        <p:spPr bwMode="auto">
          <a:xfrm>
            <a:off x="266059" y="3910367"/>
            <a:ext cx="219726" cy="146837"/>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ea typeface="Segoe UI" pitchFamily="34" charset="0"/>
              <a:cs typeface="Segoe UI" pitchFamily="34" charset="0"/>
            </a:endParaRPr>
          </a:p>
        </p:txBody>
      </p:sp>
      <p:sp>
        <p:nvSpPr>
          <p:cNvPr id="191" name="Freeform 114"/>
          <p:cNvSpPr>
            <a:spLocks noEditPoints="1"/>
          </p:cNvSpPr>
          <p:nvPr/>
        </p:nvSpPr>
        <p:spPr bwMode="black">
          <a:xfrm>
            <a:off x="278761" y="4160046"/>
            <a:ext cx="182924" cy="144532"/>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pPr defTabSz="914378">
              <a:defRPr/>
            </a:pPr>
            <a:endParaRPr lang="en-US" sz="2000" kern="0">
              <a:solidFill>
                <a:srgbClr val="FFFFFF"/>
              </a:solidFill>
              <a:latin typeface="Calibri"/>
            </a:endParaRPr>
          </a:p>
        </p:txBody>
      </p:sp>
      <p:cxnSp>
        <p:nvCxnSpPr>
          <p:cNvPr id="192" name="Straight Connector 191"/>
          <p:cNvCxnSpPr/>
          <p:nvPr/>
        </p:nvCxnSpPr>
        <p:spPr>
          <a:xfrm>
            <a:off x="239950" y="3113684"/>
            <a:ext cx="1000561" cy="0"/>
          </a:xfrm>
          <a:prstGeom prst="line">
            <a:avLst/>
          </a:prstGeom>
          <a:noFill/>
          <a:ln w="6350" cap="flat" cmpd="sng" algn="ctr">
            <a:solidFill>
              <a:srgbClr val="002050"/>
            </a:solidFill>
            <a:prstDash val="dash"/>
            <a:miter lim="800000"/>
            <a:tailEnd type="none"/>
          </a:ln>
          <a:effectLst/>
        </p:spPr>
      </p:cxnSp>
      <p:grpSp>
        <p:nvGrpSpPr>
          <p:cNvPr id="193" name="Group 192"/>
          <p:cNvGrpSpPr/>
          <p:nvPr/>
        </p:nvGrpSpPr>
        <p:grpSpPr>
          <a:xfrm>
            <a:off x="8584984" y="3198423"/>
            <a:ext cx="242525" cy="499561"/>
            <a:chOff x="10889126" y="3896489"/>
            <a:chExt cx="462379" cy="952425"/>
          </a:xfrm>
        </p:grpSpPr>
        <p:sp>
          <p:nvSpPr>
            <p:cNvPr id="194" name="Freeform 308"/>
            <p:cNvSpPr/>
            <p:nvPr/>
          </p:nvSpPr>
          <p:spPr bwMode="auto">
            <a:xfrm>
              <a:off x="10889126" y="4255888"/>
              <a:ext cx="462379" cy="59302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10287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400" b="1" kern="0">
                <a:solidFill>
                  <a:srgbClr val="0078D7"/>
                </a:solidFill>
                <a:latin typeface="Segoe UI"/>
                <a:ea typeface="Segoe UI" pitchFamily="34" charset="0"/>
                <a:cs typeface="Segoe UI" pitchFamily="34" charset="0"/>
              </a:endParaRPr>
            </a:p>
          </p:txBody>
        </p:sp>
        <p:grpSp>
          <p:nvGrpSpPr>
            <p:cNvPr id="195" name="Group 194"/>
            <p:cNvGrpSpPr/>
            <p:nvPr/>
          </p:nvGrpSpPr>
          <p:grpSpPr>
            <a:xfrm>
              <a:off x="10935052" y="3896489"/>
              <a:ext cx="380481" cy="454627"/>
              <a:chOff x="11214805" y="1018675"/>
              <a:chExt cx="540923" cy="646334"/>
            </a:xfrm>
          </p:grpSpPr>
          <p:grpSp>
            <p:nvGrpSpPr>
              <p:cNvPr id="196" name="Group 195"/>
              <p:cNvGrpSpPr/>
              <p:nvPr/>
            </p:nvGrpSpPr>
            <p:grpSpPr>
              <a:xfrm>
                <a:off x="11214805" y="1018675"/>
                <a:ext cx="540923" cy="540923"/>
                <a:chOff x="10381422" y="1027194"/>
                <a:chExt cx="769523" cy="769523"/>
              </a:xfrm>
            </p:grpSpPr>
            <p:sp>
              <p:nvSpPr>
                <p:cNvPr id="198" name="Oval 197"/>
                <p:cNvSpPr/>
                <p:nvPr/>
              </p:nvSpPr>
              <p:spPr>
                <a:xfrm>
                  <a:off x="10381422" y="1027194"/>
                  <a:ext cx="769523" cy="769523"/>
                </a:xfrm>
                <a:prstGeom prst="ellipse">
                  <a:avLst/>
                </a:prstGeom>
                <a:solidFill>
                  <a:sysClr val="window" lastClr="FFFFFF"/>
                </a:solidFill>
                <a:ln w="12700" cap="flat" cmpd="sng" algn="ctr">
                  <a:noFill/>
                  <a:prstDash val="solid"/>
                  <a:miter lim="800000"/>
                </a:ln>
                <a:effectLst/>
              </p:spPr>
              <p:txBody>
                <a:bodyPr rtlCol="0" anchor="ctr"/>
                <a:lstStyle/>
                <a:p>
                  <a:pPr algn="ctr" defTabSz="699557">
                    <a:defRPr/>
                  </a:pPr>
                  <a:endParaRPr lang="en-US" sz="1400" kern="0">
                    <a:solidFill>
                      <a:prstClr val="white"/>
                    </a:solidFill>
                  </a:endParaRPr>
                </a:p>
              </p:txBody>
            </p:sp>
            <p:sp>
              <p:nvSpPr>
                <p:cNvPr id="199" name="Freeform 18"/>
                <p:cNvSpPr>
                  <a:spLocks noChangeAspect="1" noEditPoints="1"/>
                </p:cNvSpPr>
                <p:nvPr/>
              </p:nvSpPr>
              <p:spPr bwMode="black">
                <a:xfrm rot="17995606">
                  <a:off x="10496553" y="1221757"/>
                  <a:ext cx="477183" cy="37470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68132" tIns="34066" rIns="68132" bIns="34066" numCol="1" anchor="t" anchorCtr="0" compatLnSpc="1">
                  <a:prstTxWarp prst="textNoShape">
                    <a:avLst/>
                  </a:prstTxWarp>
                </a:bodyPr>
                <a:lstStyle/>
                <a:p>
                  <a:pPr defTabSz="681227">
                    <a:defRPr/>
                  </a:pPr>
                  <a:endParaRPr lang="en-US" sz="1200" kern="0">
                    <a:ln>
                      <a:solidFill>
                        <a:srgbClr val="FFFFFF">
                          <a:alpha val="0"/>
                        </a:srgbClr>
                      </a:solidFill>
                    </a:ln>
                    <a:solidFill>
                      <a:srgbClr val="FFFFFF"/>
                    </a:solidFill>
                  </a:endParaRPr>
                </a:p>
              </p:txBody>
            </p:sp>
          </p:grpSp>
          <p:sp>
            <p:nvSpPr>
              <p:cNvPr id="197" name="Down Arrow 80"/>
              <p:cNvSpPr/>
              <p:nvPr/>
            </p:nvSpPr>
            <p:spPr>
              <a:xfrm>
                <a:off x="11406299" y="1511842"/>
                <a:ext cx="157932" cy="153167"/>
              </a:xfrm>
              <a:prstGeom prst="downArrow">
                <a:avLst/>
              </a:prstGeom>
              <a:solidFill>
                <a:sysClr val="window" lastClr="FFFFFF"/>
              </a:solidFill>
              <a:ln w="12700" cap="flat" cmpd="sng" algn="ctr">
                <a:noFill/>
                <a:prstDash val="solid"/>
                <a:miter lim="800000"/>
              </a:ln>
              <a:effectLst/>
            </p:spPr>
            <p:txBody>
              <a:bodyPr rtlCol="0" anchor="ctr"/>
              <a:lstStyle/>
              <a:p>
                <a:pPr algn="ctr" defTabSz="699557">
                  <a:defRPr/>
                </a:pPr>
                <a:endParaRPr lang="en-US" sz="1400" kern="0">
                  <a:solidFill>
                    <a:prstClr val="white"/>
                  </a:solidFill>
                </a:endParaRPr>
              </a:p>
            </p:txBody>
          </p:sp>
        </p:grpSp>
      </p:grpSp>
      <p:grpSp>
        <p:nvGrpSpPr>
          <p:cNvPr id="200" name="Group 199"/>
          <p:cNvGrpSpPr/>
          <p:nvPr/>
        </p:nvGrpSpPr>
        <p:grpSpPr>
          <a:xfrm>
            <a:off x="7854214" y="2044570"/>
            <a:ext cx="1207850" cy="983909"/>
            <a:chOff x="10472286" y="1792423"/>
            <a:chExt cx="1610466" cy="1311878"/>
          </a:xfrm>
        </p:grpSpPr>
        <p:sp>
          <p:nvSpPr>
            <p:cNvPr id="201" name="Rectangle 200"/>
            <p:cNvSpPr/>
            <p:nvPr/>
          </p:nvSpPr>
          <p:spPr bwMode="auto">
            <a:xfrm flipV="1">
              <a:off x="10770934" y="2888533"/>
              <a:ext cx="225664" cy="56494"/>
            </a:xfrm>
            <a:prstGeom prst="rect">
              <a:avLst/>
            </a:prstGeom>
            <a:solidFill>
              <a:srgbClr val="FF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369" tIns="107495" rIns="134369" bIns="107495" numCol="1" spcCol="0" rtlCol="0" fromWordArt="0" anchor="t" anchorCtr="0" forceAA="0" compatLnSpc="1">
              <a:prstTxWarp prst="textNoShape">
                <a:avLst/>
              </a:prstTxWarp>
              <a:noAutofit/>
            </a:bodyPr>
            <a:lstStyle/>
            <a:p>
              <a:pPr marL="251866" indent="-251866" algn="ctr" defTabSz="684919">
                <a:lnSpc>
                  <a:spcPct val="90000"/>
                </a:lnSpc>
                <a:buFont typeface="Wingdings 3" panose="05040102010807070707" pitchFamily="18" charset="2"/>
                <a:buChar char="Æ"/>
                <a:defRPr/>
              </a:pPr>
              <a:endParaRPr lang="en-US" sz="900" b="1" kern="0" err="1">
                <a:solidFill>
                  <a:srgbClr val="FFFFFF"/>
                </a:solidFill>
                <a:latin typeface="Segoe UI"/>
                <a:ea typeface="Segoe UI" pitchFamily="34" charset="0"/>
                <a:cs typeface="Segoe UI" pitchFamily="34" charset="0"/>
              </a:endParaRPr>
            </a:p>
          </p:txBody>
        </p:sp>
        <p:sp>
          <p:nvSpPr>
            <p:cNvPr id="202" name="TextBox 201"/>
            <p:cNvSpPr txBox="1"/>
            <p:nvPr/>
          </p:nvSpPr>
          <p:spPr>
            <a:xfrm>
              <a:off x="10472286" y="2940016"/>
              <a:ext cx="822960" cy="164285"/>
            </a:xfrm>
            <a:prstGeom prst="rect">
              <a:avLst/>
            </a:prstGeom>
            <a:noFill/>
          </p:spPr>
          <p:txBody>
            <a:bodyPr wrap="square" lIns="134369" tIns="107495" rIns="134369" bIns="107495" rtlCol="0">
              <a:noAutofit/>
            </a:bodyPr>
            <a:lstStyle/>
            <a:p>
              <a:pPr algn="ctr" defTabSz="684471">
                <a:lnSpc>
                  <a:spcPct val="90000"/>
                </a:lnSpc>
                <a:spcAft>
                  <a:spcPts val="441"/>
                </a:spcAft>
                <a:defRPr/>
              </a:pPr>
              <a:r>
                <a:rPr lang="en-US" sz="500" b="1" kern="0" dirty="0">
                  <a:solidFill>
                    <a:prstClr val="white"/>
                  </a:solidFill>
                  <a:ea typeface="MS PGothic" charset="0"/>
                </a:rPr>
                <a:t>Microsoft</a:t>
              </a:r>
              <a:endParaRPr lang="en-US" sz="600" b="1" kern="0" dirty="0">
                <a:solidFill>
                  <a:prstClr val="white"/>
                </a:solidFill>
                <a:ea typeface="MS PGothic" charset="0"/>
              </a:endParaRPr>
            </a:p>
          </p:txBody>
        </p:sp>
        <p:sp>
          <p:nvSpPr>
            <p:cNvPr id="203" name="TextBox 202"/>
            <p:cNvSpPr txBox="1"/>
            <p:nvPr/>
          </p:nvSpPr>
          <p:spPr>
            <a:xfrm>
              <a:off x="10861714" y="2940016"/>
              <a:ext cx="822960" cy="164285"/>
            </a:xfrm>
            <a:prstGeom prst="rect">
              <a:avLst/>
            </a:prstGeom>
            <a:noFill/>
          </p:spPr>
          <p:txBody>
            <a:bodyPr wrap="square" lIns="134369" tIns="107495" rIns="134369" bIns="107495" rtlCol="0">
              <a:noAutofit/>
            </a:bodyPr>
            <a:lstStyle/>
            <a:p>
              <a:pPr algn="ctr" defTabSz="684471">
                <a:lnSpc>
                  <a:spcPct val="90000"/>
                </a:lnSpc>
                <a:spcAft>
                  <a:spcPts val="441"/>
                </a:spcAft>
                <a:defRPr/>
              </a:pPr>
              <a:r>
                <a:rPr lang="en-US" sz="500" b="1" kern="0">
                  <a:solidFill>
                    <a:prstClr val="white"/>
                  </a:solidFill>
                  <a:ea typeface="MS PGothic" charset="0"/>
                </a:rPr>
                <a:t>Tableau</a:t>
              </a:r>
            </a:p>
          </p:txBody>
        </p:sp>
        <p:sp>
          <p:nvSpPr>
            <p:cNvPr id="204" name="TextBox 203"/>
            <p:cNvSpPr txBox="1"/>
            <p:nvPr/>
          </p:nvSpPr>
          <p:spPr>
            <a:xfrm>
              <a:off x="11259793" y="2940016"/>
              <a:ext cx="822959" cy="164285"/>
            </a:xfrm>
            <a:prstGeom prst="rect">
              <a:avLst/>
            </a:prstGeom>
            <a:noFill/>
          </p:spPr>
          <p:txBody>
            <a:bodyPr wrap="square" lIns="134369" tIns="107495" rIns="134369" bIns="107495" rtlCol="0">
              <a:noAutofit/>
            </a:bodyPr>
            <a:lstStyle/>
            <a:p>
              <a:pPr algn="ctr" defTabSz="684471">
                <a:lnSpc>
                  <a:spcPct val="90000"/>
                </a:lnSpc>
                <a:spcAft>
                  <a:spcPts val="441"/>
                </a:spcAft>
                <a:defRPr/>
              </a:pPr>
              <a:r>
                <a:rPr lang="en-US" sz="500" b="1" kern="0" dirty="0">
                  <a:solidFill>
                    <a:prstClr val="white"/>
                  </a:solidFill>
                  <a:ea typeface="MS PGothic" charset="0"/>
                </a:rPr>
                <a:t>Oracle</a:t>
              </a:r>
            </a:p>
          </p:txBody>
        </p:sp>
        <p:sp>
          <p:nvSpPr>
            <p:cNvPr id="205" name="Rectangle 204"/>
            <p:cNvSpPr/>
            <p:nvPr/>
          </p:nvSpPr>
          <p:spPr bwMode="auto">
            <a:xfrm flipV="1">
              <a:off x="11164688" y="2719177"/>
              <a:ext cx="225664" cy="232569"/>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369" tIns="107495" rIns="134369" bIns="107495" numCol="1" spcCol="0" rtlCol="0" fromWordArt="0" anchor="t" anchorCtr="0" forceAA="0" compatLnSpc="1">
              <a:prstTxWarp prst="textNoShape">
                <a:avLst/>
              </a:prstTxWarp>
              <a:noAutofit/>
            </a:bodyPr>
            <a:lstStyle/>
            <a:p>
              <a:pPr marL="251866" indent="-251866" algn="ctr" defTabSz="684919">
                <a:lnSpc>
                  <a:spcPct val="90000"/>
                </a:lnSpc>
                <a:buFont typeface="Wingdings 3" panose="05040102010807070707" pitchFamily="18" charset="2"/>
                <a:buChar char="Æ"/>
                <a:defRPr/>
              </a:pPr>
              <a:endParaRPr lang="en-US" sz="900" b="1" kern="0" err="1">
                <a:solidFill>
                  <a:srgbClr val="FFFFFF"/>
                </a:solidFill>
                <a:latin typeface="Segoe UI"/>
                <a:ea typeface="Segoe UI" pitchFamily="34" charset="0"/>
                <a:cs typeface="Segoe UI" pitchFamily="34" charset="0"/>
              </a:endParaRPr>
            </a:p>
          </p:txBody>
        </p:sp>
        <p:sp>
          <p:nvSpPr>
            <p:cNvPr id="206" name="Rectangle 205"/>
            <p:cNvSpPr/>
            <p:nvPr/>
          </p:nvSpPr>
          <p:spPr bwMode="auto">
            <a:xfrm flipV="1">
              <a:off x="11558441" y="1989253"/>
              <a:ext cx="225663" cy="954847"/>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369" tIns="107495" rIns="134369" bIns="107495" numCol="1" spcCol="0" rtlCol="0" fromWordArt="0" anchor="t" anchorCtr="0" forceAA="0" compatLnSpc="1">
              <a:prstTxWarp prst="textNoShape">
                <a:avLst/>
              </a:prstTxWarp>
              <a:noAutofit/>
            </a:bodyPr>
            <a:lstStyle/>
            <a:p>
              <a:pPr marL="251866" indent="-251866" algn="ctr" defTabSz="684919">
                <a:lnSpc>
                  <a:spcPct val="90000"/>
                </a:lnSpc>
                <a:buFont typeface="Wingdings 3" panose="05040102010807070707" pitchFamily="18" charset="2"/>
                <a:buChar char="Æ"/>
                <a:defRPr/>
              </a:pPr>
              <a:endParaRPr lang="en-US" sz="900" b="1" kern="0" err="1">
                <a:solidFill>
                  <a:srgbClr val="FFFFFF"/>
                </a:solidFill>
                <a:latin typeface="Segoe UI"/>
                <a:ea typeface="Segoe UI" pitchFamily="34" charset="0"/>
                <a:cs typeface="Segoe UI" pitchFamily="34" charset="0"/>
              </a:endParaRPr>
            </a:p>
          </p:txBody>
        </p:sp>
        <p:sp>
          <p:nvSpPr>
            <p:cNvPr id="207" name="TextBox 206"/>
            <p:cNvSpPr txBox="1"/>
            <p:nvPr/>
          </p:nvSpPr>
          <p:spPr>
            <a:xfrm>
              <a:off x="10570994" y="2694064"/>
              <a:ext cx="625545" cy="164285"/>
            </a:xfrm>
            <a:prstGeom prst="rect">
              <a:avLst/>
            </a:prstGeom>
            <a:noFill/>
          </p:spPr>
          <p:txBody>
            <a:bodyPr wrap="square" lIns="134369" tIns="107495" rIns="134369" bIns="107495" rtlCol="0">
              <a:noAutofit/>
            </a:bodyPr>
            <a:lstStyle/>
            <a:p>
              <a:pPr algn="ctr" defTabSz="684471">
                <a:lnSpc>
                  <a:spcPct val="90000"/>
                </a:lnSpc>
                <a:spcAft>
                  <a:spcPts val="441"/>
                </a:spcAft>
                <a:defRPr/>
              </a:pPr>
              <a:r>
                <a:rPr lang="en-US" sz="600" b="1" kern="0">
                  <a:solidFill>
                    <a:prstClr val="white"/>
                  </a:solidFill>
                  <a:ea typeface="MS PGothic" charset="0"/>
                </a:rPr>
                <a:t>$120</a:t>
              </a:r>
            </a:p>
          </p:txBody>
        </p:sp>
        <p:sp>
          <p:nvSpPr>
            <p:cNvPr id="208" name="TextBox 207"/>
            <p:cNvSpPr txBox="1"/>
            <p:nvPr/>
          </p:nvSpPr>
          <p:spPr>
            <a:xfrm>
              <a:off x="10960420" y="2526720"/>
              <a:ext cx="625548" cy="164285"/>
            </a:xfrm>
            <a:prstGeom prst="rect">
              <a:avLst/>
            </a:prstGeom>
            <a:noFill/>
          </p:spPr>
          <p:txBody>
            <a:bodyPr wrap="square" lIns="134369" tIns="107495" rIns="134369" bIns="107495" rtlCol="0">
              <a:noAutofit/>
            </a:bodyPr>
            <a:lstStyle/>
            <a:p>
              <a:pPr algn="ctr" defTabSz="684471">
                <a:lnSpc>
                  <a:spcPct val="90000"/>
                </a:lnSpc>
                <a:spcAft>
                  <a:spcPts val="441"/>
                </a:spcAft>
                <a:defRPr/>
              </a:pPr>
              <a:r>
                <a:rPr lang="en-US" sz="600" b="1" kern="0">
                  <a:solidFill>
                    <a:prstClr val="white"/>
                  </a:solidFill>
                  <a:ea typeface="MS PGothic" charset="0"/>
                </a:rPr>
                <a:t>$480</a:t>
              </a:r>
            </a:p>
          </p:txBody>
        </p:sp>
        <p:sp>
          <p:nvSpPr>
            <p:cNvPr id="209" name="TextBox 208"/>
            <p:cNvSpPr txBox="1"/>
            <p:nvPr/>
          </p:nvSpPr>
          <p:spPr>
            <a:xfrm>
              <a:off x="11358499" y="1792423"/>
              <a:ext cx="625547" cy="164285"/>
            </a:xfrm>
            <a:prstGeom prst="rect">
              <a:avLst/>
            </a:prstGeom>
            <a:noFill/>
          </p:spPr>
          <p:txBody>
            <a:bodyPr wrap="square" lIns="134369" tIns="107495" rIns="134369" bIns="107495" rtlCol="0">
              <a:noAutofit/>
            </a:bodyPr>
            <a:lstStyle/>
            <a:p>
              <a:pPr algn="ctr" defTabSz="684471">
                <a:lnSpc>
                  <a:spcPct val="90000"/>
                </a:lnSpc>
                <a:spcAft>
                  <a:spcPts val="441"/>
                </a:spcAft>
                <a:defRPr/>
              </a:pPr>
              <a:r>
                <a:rPr lang="en-US" sz="600" b="1" kern="0">
                  <a:solidFill>
                    <a:prstClr val="white"/>
                  </a:solidFill>
                  <a:ea typeface="MS PGothic" charset="0"/>
                </a:rPr>
                <a:t>$2,230</a:t>
              </a:r>
            </a:p>
          </p:txBody>
        </p:sp>
      </p:grpSp>
      <p:sp>
        <p:nvSpPr>
          <p:cNvPr id="210" name="Rectangle 209"/>
          <p:cNvSpPr/>
          <p:nvPr/>
        </p:nvSpPr>
        <p:spPr>
          <a:xfrm>
            <a:off x="153781" y="1601077"/>
            <a:ext cx="1209281" cy="203511"/>
          </a:xfrm>
          <a:prstGeom prst="rect">
            <a:avLst/>
          </a:prstGeom>
          <a:noFill/>
          <a:ln w="10795" cap="flat" cmpd="sng" algn="ctr">
            <a:noFill/>
            <a:prstDash val="solid"/>
          </a:ln>
          <a:effectLst/>
        </p:spPr>
        <p:txBody>
          <a:bodyPr lIns="0" tIns="0" rIns="102870" bIns="0" rtlCol="0" anchor="ctr" anchorCtr="0"/>
          <a:lstStyle/>
          <a:p>
            <a:pPr defTabSz="685537">
              <a:defRPr/>
            </a:pPr>
            <a:r>
              <a:rPr lang="zh-TW" altLang="en-US" sz="1000" kern="0">
                <a:solidFill>
                  <a:srgbClr val="0078D7"/>
                </a:solidFill>
                <a:cs typeface="Segoe UI Semibold" panose="020B0702040204020203" pitchFamily="34" charset="0"/>
              </a:rPr>
              <a:t>資料來源</a:t>
            </a:r>
            <a:endParaRPr lang="en-US" sz="1000" kern="0">
              <a:solidFill>
                <a:srgbClr val="0078D7"/>
              </a:solidFill>
              <a:cs typeface="Segoe UI Semibold" panose="020B0702040204020203" pitchFamily="34" charset="0"/>
            </a:endParaRPr>
          </a:p>
        </p:txBody>
      </p:sp>
      <p:sp>
        <p:nvSpPr>
          <p:cNvPr id="211" name="Rectangle 210"/>
          <p:cNvSpPr/>
          <p:nvPr/>
        </p:nvSpPr>
        <p:spPr>
          <a:xfrm>
            <a:off x="7129944" y="1601077"/>
            <a:ext cx="1858882" cy="203511"/>
          </a:xfrm>
          <a:prstGeom prst="rect">
            <a:avLst/>
          </a:prstGeom>
          <a:noFill/>
          <a:ln w="10795" cap="flat" cmpd="sng" algn="ctr">
            <a:noFill/>
            <a:prstDash val="solid"/>
          </a:ln>
          <a:effectLst/>
        </p:spPr>
        <p:txBody>
          <a:bodyPr lIns="0" tIns="0" rIns="102870" bIns="0" rtlCol="0" anchor="ctr" anchorCtr="0"/>
          <a:lstStyle/>
          <a:p>
            <a:pPr defTabSz="685537">
              <a:defRPr/>
            </a:pPr>
            <a:r>
              <a:rPr lang="zh-TW" altLang="en-US" sz="1000" kern="0">
                <a:solidFill>
                  <a:srgbClr val="0078D7"/>
                </a:solidFill>
                <a:cs typeface="Segoe UI Semibold" panose="020B0702040204020203" pitchFamily="34" charset="0"/>
              </a:rPr>
              <a:t>資料深入分析</a:t>
            </a:r>
            <a:endParaRPr lang="en-US" altLang="zh-TW" sz="1000" kern="0">
              <a:solidFill>
                <a:srgbClr val="0078D7"/>
              </a:solidFill>
              <a:cs typeface="Segoe UI Semibold" panose="020B0702040204020203" pitchFamily="34" charset="0"/>
            </a:endParaRPr>
          </a:p>
        </p:txBody>
      </p:sp>
      <p:sp>
        <p:nvSpPr>
          <p:cNvPr id="212" name="Pentagon 8"/>
          <p:cNvSpPr/>
          <p:nvPr/>
        </p:nvSpPr>
        <p:spPr>
          <a:xfrm>
            <a:off x="1426313" y="1812673"/>
            <a:ext cx="411480" cy="2622352"/>
          </a:xfrm>
          <a:prstGeom prst="rect">
            <a:avLst/>
          </a:prstGeom>
          <a:solidFill>
            <a:srgbClr val="0078D7">
              <a:alpha val="65000"/>
            </a:srgbClr>
          </a:solidFill>
          <a:ln w="12700" cap="flat" cmpd="sng" algn="ctr">
            <a:noFill/>
            <a:prstDash val="solid"/>
            <a:miter lim="800000"/>
          </a:ln>
          <a:effectLst/>
        </p:spPr>
        <p:txBody>
          <a:bodyPr vert="vert270" lIns="0" rIns="0" bIns="137160" rtlCol="0" anchor="ctr"/>
          <a:lstStyle/>
          <a:p>
            <a:pPr defTabSz="685537">
              <a:defRPr/>
            </a:pPr>
            <a:r>
              <a:rPr lang="zh-TW" altLang="en-US" sz="1000" b="1" kern="0">
                <a:solidFill>
                  <a:prstClr val="white"/>
                </a:solidFill>
                <a:latin typeface="Segoe UI"/>
                <a:ea typeface="Segoe UI" pitchFamily="34" charset="0"/>
                <a:cs typeface="Segoe UI" pitchFamily="34" charset="0"/>
              </a:rPr>
              <a:t>資料視覺化</a:t>
            </a:r>
            <a:endParaRPr lang="en-US" sz="1000" b="1" kern="0">
              <a:solidFill>
                <a:prstClr val="white"/>
              </a:solidFill>
              <a:latin typeface="Segoe UI"/>
              <a:ea typeface="Segoe UI" pitchFamily="34" charset="0"/>
              <a:cs typeface="Segoe UI" pitchFamily="34" charset="0"/>
            </a:endParaRPr>
          </a:p>
        </p:txBody>
      </p:sp>
      <p:sp>
        <p:nvSpPr>
          <p:cNvPr id="213" name="Rectangle 212"/>
          <p:cNvSpPr/>
          <p:nvPr/>
        </p:nvSpPr>
        <p:spPr>
          <a:xfrm>
            <a:off x="1429084" y="1601077"/>
            <a:ext cx="5638467" cy="203511"/>
          </a:xfrm>
          <a:prstGeom prst="rect">
            <a:avLst/>
          </a:prstGeom>
          <a:noFill/>
          <a:ln w="10795" cap="flat" cmpd="sng" algn="ctr">
            <a:noFill/>
            <a:prstDash val="solid"/>
          </a:ln>
          <a:effectLst/>
        </p:spPr>
        <p:txBody>
          <a:bodyPr lIns="0" tIns="0" rIns="102870" bIns="0" rtlCol="0" anchor="ctr" anchorCtr="0"/>
          <a:lstStyle/>
          <a:p>
            <a:pPr defTabSz="685537">
              <a:defRPr/>
            </a:pPr>
            <a:r>
              <a:rPr lang="zh-TW" altLang="en-US" sz="1000" kern="0">
                <a:solidFill>
                  <a:srgbClr val="0078D7"/>
                </a:solidFill>
                <a:cs typeface="Segoe UI Semibold" panose="020B0702040204020203" pitchFamily="34" charset="0"/>
              </a:rPr>
              <a:t>資料庫管理</a:t>
            </a:r>
            <a:r>
              <a:rPr lang="en-US" sz="1000" kern="0">
                <a:solidFill>
                  <a:srgbClr val="0078D7"/>
                </a:solidFill>
                <a:cs typeface="Segoe UI Semibold" panose="020B0702040204020203" pitchFamily="34" charset="0"/>
              </a:rPr>
              <a:t> </a:t>
            </a:r>
          </a:p>
        </p:txBody>
      </p:sp>
      <p:cxnSp>
        <p:nvCxnSpPr>
          <p:cNvPr id="214" name="Straight Connector 213"/>
          <p:cNvCxnSpPr/>
          <p:nvPr/>
        </p:nvCxnSpPr>
        <p:spPr>
          <a:xfrm>
            <a:off x="7237650" y="3113684"/>
            <a:ext cx="1639651" cy="0"/>
          </a:xfrm>
          <a:prstGeom prst="line">
            <a:avLst/>
          </a:prstGeom>
          <a:noFill/>
          <a:ln w="6350" cap="flat" cmpd="sng" algn="ctr">
            <a:solidFill>
              <a:sysClr val="window" lastClr="FFFFFF"/>
            </a:solidFill>
            <a:prstDash val="dash"/>
            <a:miter lim="800000"/>
            <a:tailEnd type="none"/>
          </a:ln>
          <a:effectLst/>
        </p:spPr>
      </p:cxnSp>
      <p:cxnSp>
        <p:nvCxnSpPr>
          <p:cNvPr id="215" name="Straight Connector 214"/>
          <p:cNvCxnSpPr/>
          <p:nvPr/>
        </p:nvCxnSpPr>
        <p:spPr>
          <a:xfrm>
            <a:off x="1947854" y="2696840"/>
            <a:ext cx="4594860" cy="0"/>
          </a:xfrm>
          <a:prstGeom prst="line">
            <a:avLst/>
          </a:prstGeom>
          <a:noFill/>
          <a:ln w="6350" cap="flat" cmpd="sng" algn="ctr">
            <a:solidFill>
              <a:sysClr val="window" lastClr="FFFFFF"/>
            </a:solidFill>
            <a:prstDash val="dash"/>
            <a:miter lim="800000"/>
            <a:tailEnd type="none"/>
          </a:ln>
          <a:effectLst/>
        </p:spPr>
      </p:cxnSp>
      <p:sp>
        <p:nvSpPr>
          <p:cNvPr id="216" name="Pentagon 150"/>
          <p:cNvSpPr/>
          <p:nvPr/>
        </p:nvSpPr>
        <p:spPr>
          <a:xfrm>
            <a:off x="6691763" y="1811959"/>
            <a:ext cx="375405" cy="2622352"/>
          </a:xfrm>
          <a:prstGeom prst="rect">
            <a:avLst/>
          </a:prstGeom>
          <a:solidFill>
            <a:srgbClr val="0078D7">
              <a:alpha val="65000"/>
            </a:srgbClr>
          </a:solidFill>
          <a:ln w="12700" cap="flat" cmpd="sng" algn="ctr">
            <a:noFill/>
            <a:prstDash val="solid"/>
            <a:miter lim="800000"/>
          </a:ln>
          <a:effectLst/>
        </p:spPr>
        <p:txBody>
          <a:bodyPr vert="vert270" bIns="137160" rtlCol="0" anchor="ctr"/>
          <a:lstStyle/>
          <a:p>
            <a:pPr defTabSz="685537">
              <a:defRPr/>
            </a:pPr>
            <a:r>
              <a:rPr lang="zh-TW" altLang="en-US" sz="1000" b="1" kern="0">
                <a:solidFill>
                  <a:prstClr val="white"/>
                </a:solidFill>
                <a:latin typeface="Segoe UI"/>
                <a:ea typeface="Segoe UI" pitchFamily="34" charset="0"/>
                <a:cs typeface="Segoe UI" pitchFamily="34" charset="0"/>
              </a:rPr>
              <a:t>資料整合</a:t>
            </a:r>
            <a:endParaRPr lang="en-US" sz="1000" b="1" kern="0">
              <a:solidFill>
                <a:prstClr val="white"/>
              </a:solidFill>
              <a:latin typeface="Segoe UI"/>
              <a:ea typeface="Segoe UI" pitchFamily="34" charset="0"/>
              <a:cs typeface="Segoe UI" pitchFamily="34" charset="0"/>
            </a:endParaRPr>
          </a:p>
        </p:txBody>
      </p:sp>
      <p:cxnSp>
        <p:nvCxnSpPr>
          <p:cNvPr id="217" name="Straight Connector 216"/>
          <p:cNvCxnSpPr/>
          <p:nvPr/>
        </p:nvCxnSpPr>
        <p:spPr>
          <a:xfrm>
            <a:off x="1947854" y="3651303"/>
            <a:ext cx="4594860" cy="0"/>
          </a:xfrm>
          <a:prstGeom prst="line">
            <a:avLst/>
          </a:prstGeom>
          <a:noFill/>
          <a:ln w="6350" cap="flat" cmpd="sng" algn="ctr">
            <a:solidFill>
              <a:sysClr val="window" lastClr="FFFFFF"/>
            </a:solidFill>
            <a:prstDash val="dash"/>
            <a:miter lim="800000"/>
            <a:tailEnd type="none"/>
          </a:ln>
          <a:effectLst/>
        </p:spPr>
      </p:cxnSp>
      <p:sp>
        <p:nvSpPr>
          <p:cNvPr id="218" name="Rectangle 217"/>
          <p:cNvSpPr/>
          <p:nvPr/>
        </p:nvSpPr>
        <p:spPr>
          <a:xfrm>
            <a:off x="1839828" y="3645076"/>
            <a:ext cx="1762583" cy="223138"/>
          </a:xfrm>
          <a:prstGeom prst="rect">
            <a:avLst/>
          </a:prstGeom>
          <a:noFill/>
          <a:ln w="12700" cap="flat" cmpd="sng" algn="ctr">
            <a:noFill/>
            <a:prstDash val="solid"/>
            <a:miter lim="800000"/>
          </a:ln>
          <a:effectLst/>
        </p:spPr>
        <p:txBody>
          <a:bodyPr wrap="square" lIns="137160" tIns="68580" rIns="0" bIns="0" rtlCol="0" anchor="ctr" anchorCtr="0">
            <a:spAutoFit/>
          </a:bodyPr>
          <a:lstStyle/>
          <a:p>
            <a:pPr defTabSz="685537">
              <a:defRPr/>
            </a:pPr>
            <a:r>
              <a:rPr lang="zh-TW" altLang="en-US" sz="1000" b="1" kern="0" dirty="0">
                <a:solidFill>
                  <a:srgbClr val="FFFF00"/>
                </a:solidFill>
                <a:latin typeface="Segoe UI"/>
                <a:cs typeface="Segoe UI Semibold" panose="020B0702040204020203" pitchFamily="34" charset="0"/>
              </a:rPr>
              <a:t>大數據分析</a:t>
            </a:r>
            <a:endParaRPr lang="en-US" sz="1000" b="1" kern="0" dirty="0">
              <a:solidFill>
                <a:srgbClr val="FFFF00"/>
              </a:solidFill>
              <a:latin typeface="Segoe UI"/>
              <a:cs typeface="Segoe UI Semibold" panose="020B0702040204020203" pitchFamily="34" charset="0"/>
            </a:endParaRPr>
          </a:p>
        </p:txBody>
      </p:sp>
      <p:sp>
        <p:nvSpPr>
          <p:cNvPr id="219" name="Rectangle 218"/>
          <p:cNvSpPr/>
          <p:nvPr/>
        </p:nvSpPr>
        <p:spPr>
          <a:xfrm>
            <a:off x="1839828" y="2685423"/>
            <a:ext cx="1594507" cy="223138"/>
          </a:xfrm>
          <a:prstGeom prst="rect">
            <a:avLst/>
          </a:prstGeom>
          <a:noFill/>
          <a:ln w="12700" cap="flat" cmpd="sng" algn="ctr">
            <a:noFill/>
            <a:prstDash val="solid"/>
            <a:miter lim="800000"/>
          </a:ln>
          <a:effectLst/>
        </p:spPr>
        <p:txBody>
          <a:bodyPr wrap="square" lIns="137160" tIns="68580" rIns="0" bIns="0" rtlCol="0" anchor="ctr" anchorCtr="0">
            <a:spAutoFit/>
          </a:bodyPr>
          <a:lstStyle/>
          <a:p>
            <a:pPr defTabSz="685537">
              <a:defRPr/>
            </a:pPr>
            <a:r>
              <a:rPr lang="zh-TW" altLang="en-US" sz="1000" b="1" kern="0" dirty="0">
                <a:solidFill>
                  <a:srgbClr val="FFFF00"/>
                </a:solidFill>
                <a:latin typeface="Segoe UI"/>
                <a:cs typeface="Segoe UI Semibold" panose="020B0702040204020203" pitchFamily="34" charset="0"/>
              </a:rPr>
              <a:t>資料倉儲</a:t>
            </a:r>
            <a:endParaRPr lang="en-US" sz="1000" b="1" kern="0" dirty="0">
              <a:solidFill>
                <a:srgbClr val="FFFF00"/>
              </a:solidFill>
              <a:latin typeface="Segoe UI"/>
              <a:cs typeface="Segoe UI Semibold" panose="020B0702040204020203" pitchFamily="34" charset="0"/>
            </a:endParaRPr>
          </a:p>
        </p:txBody>
      </p:sp>
      <p:sp>
        <p:nvSpPr>
          <p:cNvPr id="220" name="Rectangle 219"/>
          <p:cNvSpPr/>
          <p:nvPr/>
        </p:nvSpPr>
        <p:spPr>
          <a:xfrm>
            <a:off x="1839828" y="1803340"/>
            <a:ext cx="1594507" cy="223138"/>
          </a:xfrm>
          <a:prstGeom prst="rect">
            <a:avLst/>
          </a:prstGeom>
          <a:noFill/>
          <a:ln w="12700" cap="flat" cmpd="sng" algn="ctr">
            <a:noFill/>
            <a:prstDash val="solid"/>
            <a:miter lim="800000"/>
          </a:ln>
          <a:effectLst/>
        </p:spPr>
        <p:txBody>
          <a:bodyPr wrap="square" lIns="137160" tIns="68580" rIns="0" bIns="0" rtlCol="0" anchor="ctr" anchorCtr="0">
            <a:spAutoFit/>
          </a:bodyPr>
          <a:lstStyle/>
          <a:p>
            <a:pPr defTabSz="685537">
              <a:defRPr/>
            </a:pPr>
            <a:r>
              <a:rPr lang="zh-TW" altLang="en-US" sz="1000" b="1" kern="0" dirty="0">
                <a:solidFill>
                  <a:srgbClr val="FFFF00"/>
                </a:solidFill>
                <a:cs typeface="Segoe UI Semibold" panose="020B0702040204020203" pitchFamily="34" charset="0"/>
              </a:rPr>
              <a:t>企業營運資料</a:t>
            </a:r>
          </a:p>
        </p:txBody>
      </p:sp>
      <p:sp>
        <p:nvSpPr>
          <p:cNvPr id="221" name="Rectangle 220"/>
          <p:cNvSpPr/>
          <p:nvPr/>
        </p:nvSpPr>
        <p:spPr bwMode="auto">
          <a:xfrm>
            <a:off x="4927147" y="2949983"/>
            <a:ext cx="797379" cy="6858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0" bIns="107571" numCol="1" spcCol="0" rtlCol="0" fromWordArt="0" anchor="b" anchorCtr="0" forceAA="0" compatLnSpc="1">
            <a:prstTxWarp prst="textNoShape">
              <a:avLst/>
            </a:prstTxWarp>
            <a:noAutofit/>
          </a:bodyPr>
          <a:lstStyle/>
          <a:p>
            <a:pPr defTabSz="685577" fontAlgn="base">
              <a:spcBef>
                <a:spcPct val="0"/>
              </a:spcBef>
              <a:spcAft>
                <a:spcPct val="0"/>
              </a:spcAft>
              <a:defRPr/>
            </a:pPr>
            <a:r>
              <a:rPr lang="en-US" sz="1000" b="1" kern="0" dirty="0">
                <a:solidFill>
                  <a:prstClr val="white"/>
                </a:solidFill>
                <a:latin typeface="Segoe UI"/>
                <a:ea typeface="Segoe UI" pitchFamily="34" charset="0"/>
                <a:cs typeface="Segoe UI" pitchFamily="34" charset="0"/>
              </a:rPr>
              <a:t>TPC-H </a:t>
            </a:r>
            <a:r>
              <a:rPr lang="zh-TW" altLang="en-US" sz="1000" b="1" kern="0" dirty="0">
                <a:solidFill>
                  <a:prstClr val="white"/>
                </a:solidFill>
                <a:latin typeface="Segoe UI"/>
                <a:ea typeface="Segoe UI" pitchFamily="34" charset="0"/>
                <a:cs typeface="Segoe UI" pitchFamily="34" charset="0"/>
              </a:rPr>
              <a:t>最佳效能表現</a:t>
            </a:r>
            <a:endParaRPr lang="en-US" sz="1000" b="1" kern="0" dirty="0">
              <a:solidFill>
                <a:prstClr val="white"/>
              </a:solidFill>
              <a:latin typeface="Segoe UI"/>
              <a:ea typeface="Segoe UI" pitchFamily="34" charset="0"/>
              <a:cs typeface="Segoe UI" pitchFamily="34" charset="0"/>
            </a:endParaRPr>
          </a:p>
        </p:txBody>
      </p:sp>
      <p:sp>
        <p:nvSpPr>
          <p:cNvPr id="222" name="Rectangle 221"/>
          <p:cNvSpPr/>
          <p:nvPr/>
        </p:nvSpPr>
        <p:spPr bwMode="auto">
          <a:xfrm>
            <a:off x="2836007" y="2945885"/>
            <a:ext cx="1275843" cy="6858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defTabSz="685577" fontAlgn="base">
              <a:spcBef>
                <a:spcPct val="0"/>
              </a:spcBef>
              <a:spcAft>
                <a:spcPct val="0"/>
              </a:spcAft>
              <a:defRPr/>
            </a:pPr>
            <a:r>
              <a:rPr lang="zh-TW" altLang="en-US" sz="1000" b="1" kern="0">
                <a:solidFill>
                  <a:prstClr val="white"/>
                </a:solidFill>
                <a:latin typeface="Segoe UI"/>
                <a:ea typeface="Segoe UI" pitchFamily="34" charset="0"/>
                <a:cs typeface="Segoe UI" pitchFamily="34" charset="0"/>
              </a:rPr>
              <a:t>擴大規模至</a:t>
            </a:r>
            <a:r>
              <a:rPr lang="en-US" altLang="zh-TW" sz="1000" b="1" kern="0">
                <a:solidFill>
                  <a:prstClr val="white"/>
                </a:solidFill>
                <a:latin typeface="Segoe UI"/>
                <a:ea typeface="Segoe UI" pitchFamily="34" charset="0"/>
                <a:cs typeface="Segoe UI" pitchFamily="34" charset="0"/>
              </a:rPr>
              <a:t>PB</a:t>
            </a:r>
            <a:r>
              <a:rPr lang="zh-TW" altLang="en-US" sz="1000" b="1" kern="0">
                <a:solidFill>
                  <a:prstClr val="white"/>
                </a:solidFill>
                <a:latin typeface="Segoe UI"/>
                <a:ea typeface="Segoe UI" pitchFamily="34" charset="0"/>
                <a:cs typeface="Segoe UI" pitchFamily="34" charset="0"/>
              </a:rPr>
              <a:t>等級</a:t>
            </a:r>
            <a:endParaRPr lang="en-US" sz="1000" b="1" kern="0">
              <a:solidFill>
                <a:prstClr val="white"/>
              </a:solidFill>
              <a:latin typeface="Segoe UI"/>
              <a:ea typeface="Segoe UI" pitchFamily="34" charset="0"/>
              <a:cs typeface="Segoe UI" pitchFamily="34" charset="0"/>
            </a:endParaRPr>
          </a:p>
        </p:txBody>
      </p:sp>
      <p:sp>
        <p:nvSpPr>
          <p:cNvPr id="223" name="Rectangle 222"/>
          <p:cNvSpPr/>
          <p:nvPr/>
        </p:nvSpPr>
        <p:spPr bwMode="auto">
          <a:xfrm>
            <a:off x="2836008" y="3748017"/>
            <a:ext cx="1097818" cy="6858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defTabSz="685577" fontAlgn="base">
              <a:spcBef>
                <a:spcPct val="0"/>
              </a:spcBef>
              <a:spcAft>
                <a:spcPct val="0"/>
              </a:spcAft>
              <a:defRPr/>
            </a:pPr>
            <a:r>
              <a:rPr lang="zh-TW" altLang="en-US" sz="1000" b="1" kern="0" dirty="0">
                <a:solidFill>
                  <a:prstClr val="white"/>
                </a:solidFill>
                <a:latin typeface="Segoe UI"/>
                <a:ea typeface="Segoe UI" pitchFamily="34" charset="0"/>
                <a:cs typeface="Segoe UI" pitchFamily="34" charset="0"/>
              </a:rPr>
              <a:t>對任何資料進行</a:t>
            </a:r>
            <a:r>
              <a:rPr lang="en-US" sz="1000" b="1" kern="0" dirty="0">
                <a:solidFill>
                  <a:prstClr val="white"/>
                </a:solidFill>
                <a:latin typeface="Segoe UI"/>
                <a:ea typeface="Segoe UI" pitchFamily="34" charset="0"/>
                <a:cs typeface="Segoe UI" pitchFamily="34" charset="0"/>
              </a:rPr>
              <a:t>T-SQL </a:t>
            </a:r>
            <a:r>
              <a:rPr lang="zh-TW" altLang="en-US" sz="1000" b="1" kern="0" dirty="0">
                <a:solidFill>
                  <a:prstClr val="white"/>
                </a:solidFill>
                <a:latin typeface="Segoe UI"/>
                <a:ea typeface="Segoe UI" pitchFamily="34" charset="0"/>
                <a:cs typeface="Segoe UI" pitchFamily="34" charset="0"/>
              </a:rPr>
              <a:t>查詢</a:t>
            </a:r>
            <a:endParaRPr lang="en-US" sz="1000" b="1" kern="0" dirty="0">
              <a:solidFill>
                <a:prstClr val="white"/>
              </a:solidFill>
              <a:latin typeface="Segoe UI"/>
              <a:ea typeface="Segoe UI" pitchFamily="34" charset="0"/>
              <a:cs typeface="Segoe UI" pitchFamily="34" charset="0"/>
            </a:endParaRPr>
          </a:p>
        </p:txBody>
      </p:sp>
      <p:grpSp>
        <p:nvGrpSpPr>
          <p:cNvPr id="224" name="Group 223"/>
          <p:cNvGrpSpPr/>
          <p:nvPr/>
        </p:nvGrpSpPr>
        <p:grpSpPr>
          <a:xfrm>
            <a:off x="5816793" y="1934060"/>
            <a:ext cx="634713" cy="634713"/>
            <a:chOff x="2988316" y="2629836"/>
            <a:chExt cx="1396622" cy="1396622"/>
          </a:xfrm>
        </p:grpSpPr>
        <p:sp>
          <p:nvSpPr>
            <p:cNvPr id="225" name="16-Point Star 219"/>
            <p:cNvSpPr/>
            <p:nvPr/>
          </p:nvSpPr>
          <p:spPr bwMode="auto">
            <a:xfrm>
              <a:off x="2988316" y="2629836"/>
              <a:ext cx="1396622" cy="1396622"/>
            </a:xfrm>
            <a:prstGeom prst="star16">
              <a:avLst>
                <a:gd name="adj" fmla="val 40662"/>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57175" indent="-257175" algn="ctr" defTabSz="699354" fontAlgn="base">
                <a:lnSpc>
                  <a:spcPct val="90000"/>
                </a:lnSpc>
                <a:spcBef>
                  <a:spcPct val="0"/>
                </a:spcBef>
                <a:spcAft>
                  <a:spcPct val="0"/>
                </a:spcAft>
                <a:buFont typeface="Wingdings 3" panose="05040102010807070707" pitchFamily="18" charset="2"/>
                <a:buChar char="Æ"/>
                <a:defRPr/>
              </a:pPr>
              <a:endParaRPr lang="en-US" sz="2800" b="1" kern="0" err="1">
                <a:solidFill>
                  <a:prstClr val="white"/>
                </a:solidFill>
                <a:latin typeface="Segoe UI Light"/>
                <a:ea typeface="Segoe UI" pitchFamily="34" charset="0"/>
                <a:cs typeface="Segoe UI" pitchFamily="34" charset="0"/>
              </a:endParaRPr>
            </a:p>
          </p:txBody>
        </p:sp>
        <p:sp>
          <p:nvSpPr>
            <p:cNvPr id="226" name="Donut 220"/>
            <p:cNvSpPr/>
            <p:nvPr/>
          </p:nvSpPr>
          <p:spPr bwMode="auto">
            <a:xfrm>
              <a:off x="3202218" y="2843738"/>
              <a:ext cx="968818" cy="968818"/>
            </a:xfrm>
            <a:prstGeom prst="donut">
              <a:avLst>
                <a:gd name="adj" fmla="val 9631"/>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800" kern="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7" name="Freeform 221"/>
            <p:cNvSpPr/>
            <p:nvPr/>
          </p:nvSpPr>
          <p:spPr bwMode="auto">
            <a:xfrm>
              <a:off x="3457639" y="3161079"/>
              <a:ext cx="457976" cy="334137"/>
            </a:xfrm>
            <a:custGeom>
              <a:avLst/>
              <a:gdLst/>
              <a:ahLst/>
              <a:cxnLst/>
              <a:rect l="l" t="t" r="r" b="b"/>
              <a:pathLst>
                <a:path w="448568" h="327273">
                  <a:moveTo>
                    <a:pt x="107379" y="134392"/>
                  </a:moveTo>
                  <a:lnTo>
                    <a:pt x="95994" y="183728"/>
                  </a:lnTo>
                  <a:lnTo>
                    <a:pt x="144884" y="183728"/>
                  </a:lnTo>
                  <a:lnTo>
                    <a:pt x="156493" y="134392"/>
                  </a:lnTo>
                  <a:close/>
                  <a:moveTo>
                    <a:pt x="77242" y="10939"/>
                  </a:moveTo>
                  <a:lnTo>
                    <a:pt x="134392" y="10939"/>
                  </a:lnTo>
                  <a:lnTo>
                    <a:pt x="119434" y="81707"/>
                  </a:lnTo>
                  <a:lnTo>
                    <a:pt x="167432" y="81707"/>
                  </a:lnTo>
                  <a:lnTo>
                    <a:pt x="182389" y="10939"/>
                  </a:lnTo>
                  <a:lnTo>
                    <a:pt x="239539" y="10939"/>
                  </a:lnTo>
                  <a:lnTo>
                    <a:pt x="224582" y="81707"/>
                  </a:lnTo>
                  <a:lnTo>
                    <a:pt x="252040" y="81707"/>
                  </a:lnTo>
                  <a:lnTo>
                    <a:pt x="240432" y="134392"/>
                  </a:lnTo>
                  <a:lnTo>
                    <a:pt x="213196" y="134392"/>
                  </a:lnTo>
                  <a:lnTo>
                    <a:pt x="201588" y="183728"/>
                  </a:lnTo>
                  <a:lnTo>
                    <a:pt x="233288" y="183728"/>
                  </a:lnTo>
                  <a:lnTo>
                    <a:pt x="220340" y="236190"/>
                  </a:lnTo>
                  <a:lnTo>
                    <a:pt x="190202" y="236190"/>
                  </a:lnTo>
                  <a:lnTo>
                    <a:pt x="175245" y="303609"/>
                  </a:lnTo>
                  <a:lnTo>
                    <a:pt x="119881" y="303609"/>
                  </a:lnTo>
                  <a:lnTo>
                    <a:pt x="133945" y="236190"/>
                  </a:lnTo>
                  <a:lnTo>
                    <a:pt x="85055" y="236190"/>
                  </a:lnTo>
                  <a:lnTo>
                    <a:pt x="70544" y="303609"/>
                  </a:lnTo>
                  <a:lnTo>
                    <a:pt x="14287" y="303609"/>
                  </a:lnTo>
                  <a:lnTo>
                    <a:pt x="28352" y="236190"/>
                  </a:lnTo>
                  <a:lnTo>
                    <a:pt x="0" y="236190"/>
                  </a:lnTo>
                  <a:lnTo>
                    <a:pt x="10939" y="183728"/>
                  </a:lnTo>
                  <a:lnTo>
                    <a:pt x="39737" y="183728"/>
                  </a:lnTo>
                  <a:lnTo>
                    <a:pt x="51346" y="134392"/>
                  </a:lnTo>
                  <a:lnTo>
                    <a:pt x="19199" y="134392"/>
                  </a:lnTo>
                  <a:lnTo>
                    <a:pt x="29691" y="81707"/>
                  </a:lnTo>
                  <a:lnTo>
                    <a:pt x="62284" y="81707"/>
                  </a:lnTo>
                  <a:close/>
                  <a:moveTo>
                    <a:pt x="392534" y="0"/>
                  </a:moveTo>
                  <a:lnTo>
                    <a:pt x="448568" y="0"/>
                  </a:lnTo>
                  <a:lnTo>
                    <a:pt x="448568" y="327273"/>
                  </a:lnTo>
                  <a:lnTo>
                    <a:pt x="353467" y="327273"/>
                  </a:lnTo>
                  <a:lnTo>
                    <a:pt x="353467" y="96887"/>
                  </a:lnTo>
                  <a:cubicBezTo>
                    <a:pt x="343049" y="102989"/>
                    <a:pt x="332259" y="107640"/>
                    <a:pt x="321097" y="110840"/>
                  </a:cubicBezTo>
                  <a:cubicBezTo>
                    <a:pt x="309934" y="114040"/>
                    <a:pt x="297284" y="116384"/>
                    <a:pt x="283145" y="117872"/>
                  </a:cubicBezTo>
                  <a:lnTo>
                    <a:pt x="283145" y="46434"/>
                  </a:lnTo>
                  <a:cubicBezTo>
                    <a:pt x="303237" y="43011"/>
                    <a:pt x="321952" y="37616"/>
                    <a:pt x="339291" y="30249"/>
                  </a:cubicBezTo>
                  <a:cubicBezTo>
                    <a:pt x="356629" y="22882"/>
                    <a:pt x="374377" y="12799"/>
                    <a:pt x="392534"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57175" indent="-257175" algn="ctr" defTabSz="699354" fontAlgn="base">
                <a:lnSpc>
                  <a:spcPct val="90000"/>
                </a:lnSpc>
                <a:spcBef>
                  <a:spcPct val="0"/>
                </a:spcBef>
                <a:spcAft>
                  <a:spcPct val="0"/>
                </a:spcAft>
                <a:buFont typeface="Wingdings 3" panose="05040102010807070707" pitchFamily="18" charset="2"/>
                <a:buChar char="Æ"/>
                <a:defRPr/>
              </a:pPr>
              <a:endParaRPr lang="en-US" sz="1600" b="1" kern="0" err="1">
                <a:solidFill>
                  <a:srgbClr val="0078D7"/>
                </a:solidFill>
                <a:latin typeface="Segoe UI Light"/>
                <a:ea typeface="Segoe UI" pitchFamily="34" charset="0"/>
                <a:cs typeface="Segoe UI" pitchFamily="34" charset="0"/>
              </a:endParaRPr>
            </a:p>
          </p:txBody>
        </p:sp>
      </p:grpSp>
      <p:grpSp>
        <p:nvGrpSpPr>
          <p:cNvPr id="228" name="Group 227"/>
          <p:cNvGrpSpPr/>
          <p:nvPr/>
        </p:nvGrpSpPr>
        <p:grpSpPr>
          <a:xfrm>
            <a:off x="4179201" y="3721707"/>
            <a:ext cx="1613532" cy="522559"/>
            <a:chOff x="5705186" y="4024674"/>
            <a:chExt cx="2151376" cy="696745"/>
          </a:xfrm>
        </p:grpSpPr>
        <p:sp>
          <p:nvSpPr>
            <p:cNvPr id="229" name="Rectangle 228"/>
            <p:cNvSpPr/>
            <p:nvPr/>
          </p:nvSpPr>
          <p:spPr bwMode="auto">
            <a:xfrm>
              <a:off x="5940157" y="4201085"/>
              <a:ext cx="526613" cy="35350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100" b="1" kern="0">
                  <a:solidFill>
                    <a:prstClr val="white"/>
                  </a:solidFill>
                  <a:latin typeface="Segoe UI"/>
                  <a:ea typeface="Segoe UI" pitchFamily="34" charset="0"/>
                  <a:cs typeface="Segoe UI" pitchFamily="34" charset="0"/>
                </a:rPr>
                <a:t>1010</a:t>
              </a:r>
              <a:br>
                <a:rPr lang="en-US" sz="1100" b="1" kern="0">
                  <a:solidFill>
                    <a:prstClr val="white"/>
                  </a:solidFill>
                  <a:latin typeface="Segoe UI"/>
                  <a:ea typeface="Segoe UI" pitchFamily="34" charset="0"/>
                  <a:cs typeface="Segoe UI" pitchFamily="34" charset="0"/>
                </a:rPr>
              </a:br>
              <a:r>
                <a:rPr lang="en-US" sz="1100" b="1" kern="0">
                  <a:solidFill>
                    <a:prstClr val="white"/>
                  </a:solidFill>
                  <a:latin typeface="Segoe UI"/>
                  <a:ea typeface="Segoe UI" pitchFamily="34" charset="0"/>
                  <a:cs typeface="Segoe UI" pitchFamily="34" charset="0"/>
                </a:rPr>
                <a:t>0101</a:t>
              </a:r>
            </a:p>
          </p:txBody>
        </p:sp>
        <p:sp>
          <p:nvSpPr>
            <p:cNvPr id="230" name="Freeform 141"/>
            <p:cNvSpPr/>
            <p:nvPr/>
          </p:nvSpPr>
          <p:spPr bwMode="auto">
            <a:xfrm>
              <a:off x="6954830" y="4232069"/>
              <a:ext cx="392372" cy="262207"/>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kern="0">
                <a:solidFill>
                  <a:srgbClr val="A80000"/>
                </a:solidFill>
                <a:latin typeface="Segoe UI"/>
                <a:ea typeface="Segoe UI" pitchFamily="34" charset="0"/>
                <a:cs typeface="Segoe UI" pitchFamily="34" charset="0"/>
              </a:endParaRPr>
            </a:p>
          </p:txBody>
        </p:sp>
        <p:sp>
          <p:nvSpPr>
            <p:cNvPr id="231" name="Rectangle 230"/>
            <p:cNvSpPr/>
            <p:nvPr/>
          </p:nvSpPr>
          <p:spPr bwMode="auto">
            <a:xfrm>
              <a:off x="6256096" y="4024674"/>
              <a:ext cx="928244" cy="67448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2000" b="1" kern="0">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a:t>
              </a:r>
              <a:r>
                <a:rPr lang="en-US" sz="2000" b="1" kern="0" spc="-221">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000" b="1" kern="0">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232" name="Freeform 139">
              <a:hlinkClick r:id="rId4"/>
            </p:cNvPr>
            <p:cNvSpPr/>
            <p:nvPr/>
          </p:nvSpPr>
          <p:spPr>
            <a:xfrm>
              <a:off x="7475000" y="4221819"/>
              <a:ext cx="381562" cy="273977"/>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ysClr val="window" lastClr="FFFFFF"/>
            </a:solidFill>
            <a:ln w="12700" cap="flat" cmpd="sng" algn="ctr">
              <a:noFill/>
              <a:prstDash val="solid"/>
              <a:miter lim="800000"/>
            </a:ln>
            <a:effectLst/>
          </p:spPr>
          <p:txBody>
            <a:bodyPr rtlCol="0" anchor="ctr"/>
            <a:lstStyle/>
            <a:p>
              <a:pPr algn="ctr" defTabSz="672290">
                <a:defRPr/>
              </a:pPr>
              <a:endParaRPr lang="en-US" sz="1400" kern="0">
                <a:solidFill>
                  <a:srgbClr val="A80000"/>
                </a:solidFill>
                <a:latin typeface="Segoe UI"/>
              </a:endParaRPr>
            </a:p>
          </p:txBody>
        </p:sp>
        <p:grpSp>
          <p:nvGrpSpPr>
            <p:cNvPr id="233" name="Group 232"/>
            <p:cNvGrpSpPr/>
            <p:nvPr/>
          </p:nvGrpSpPr>
          <p:grpSpPr>
            <a:xfrm flipH="1">
              <a:off x="5705186" y="4134507"/>
              <a:ext cx="757898" cy="586912"/>
              <a:chOff x="6522025" y="4681350"/>
              <a:chExt cx="667289" cy="516744"/>
            </a:xfrm>
          </p:grpSpPr>
          <p:sp>
            <p:nvSpPr>
              <p:cNvPr id="234" name="Donut 237"/>
              <p:cNvSpPr/>
              <p:nvPr/>
            </p:nvSpPr>
            <p:spPr>
              <a:xfrm>
                <a:off x="6522025" y="4681350"/>
                <a:ext cx="446320" cy="446319"/>
              </a:xfrm>
              <a:prstGeom prst="donut">
                <a:avLst>
                  <a:gd name="adj" fmla="val 6570"/>
                </a:avLst>
              </a:prstGeom>
              <a:solidFill>
                <a:srgbClr val="002050"/>
              </a:solidFill>
              <a:ln w="12700" cap="flat" cmpd="sng" algn="ctr">
                <a:noFill/>
                <a:prstDash val="solid"/>
                <a:miter lim="800000"/>
              </a:ln>
              <a:effectLst/>
            </p:spPr>
            <p:txBody>
              <a:bodyPr rtlCol="0" anchor="ctr"/>
              <a:lstStyle/>
              <a:p>
                <a:pPr algn="ctr" defTabSz="685800">
                  <a:defRPr/>
                </a:pPr>
                <a:endParaRPr lang="en-US" sz="1400" kern="0">
                  <a:solidFill>
                    <a:srgbClr val="505050"/>
                  </a:solidFill>
                  <a:latin typeface="Segoe UI"/>
                </a:endParaRPr>
              </a:p>
            </p:txBody>
          </p:sp>
          <p:sp>
            <p:nvSpPr>
              <p:cNvPr id="235" name="Trapezoid 234"/>
              <p:cNvSpPr/>
              <p:nvPr/>
            </p:nvSpPr>
            <p:spPr>
              <a:xfrm rot="18744960">
                <a:off x="6972589" y="4981370"/>
                <a:ext cx="83127" cy="350322"/>
              </a:xfrm>
              <a:prstGeom prst="trapezoid">
                <a:avLst/>
              </a:prstGeom>
              <a:solidFill>
                <a:srgbClr val="002050"/>
              </a:solidFill>
              <a:ln w="12700" cap="flat" cmpd="sng" algn="ctr">
                <a:noFill/>
                <a:prstDash val="solid"/>
                <a:miter lim="800000"/>
              </a:ln>
              <a:effectLst/>
            </p:spPr>
            <p:txBody>
              <a:bodyPr rtlCol="0" anchor="ctr"/>
              <a:lstStyle/>
              <a:p>
                <a:pPr algn="ctr" defTabSz="685800">
                  <a:defRPr/>
                </a:pPr>
                <a:endParaRPr lang="en-US" sz="1400" kern="0">
                  <a:solidFill>
                    <a:prstClr val="white"/>
                  </a:solidFill>
                  <a:latin typeface="Segoe UI"/>
                </a:endParaRPr>
              </a:p>
            </p:txBody>
          </p:sp>
        </p:grpSp>
      </p:grpSp>
      <p:grpSp>
        <p:nvGrpSpPr>
          <p:cNvPr id="236" name="Group 235"/>
          <p:cNvGrpSpPr/>
          <p:nvPr/>
        </p:nvGrpSpPr>
        <p:grpSpPr>
          <a:xfrm>
            <a:off x="4183709" y="1953558"/>
            <a:ext cx="680799" cy="605878"/>
            <a:chOff x="3101975" y="1565275"/>
            <a:chExt cx="1327150" cy="1181100"/>
          </a:xfrm>
        </p:grpSpPr>
        <p:sp>
          <p:nvSpPr>
            <p:cNvPr id="237" name="Rectangle 236"/>
            <p:cNvSpPr/>
            <p:nvPr/>
          </p:nvSpPr>
          <p:spPr>
            <a:xfrm>
              <a:off x="3101975" y="1565275"/>
              <a:ext cx="1327150" cy="1181100"/>
            </a:xfrm>
            <a:prstGeom prst="rect">
              <a:avLst/>
            </a:prstGeom>
            <a:solidFill>
              <a:sysClr val="window" lastClr="FFFFFF"/>
            </a:solidFill>
            <a:ln w="28575" cap="flat" cmpd="sng" algn="ctr">
              <a:solidFill>
                <a:srgbClr val="002050"/>
              </a:solidFill>
              <a:prstDash val="solid"/>
              <a:miter lim="800000"/>
            </a:ln>
            <a:effectLst/>
          </p:spPr>
          <p:txBody>
            <a:bodyPr rtlCol="0" anchor="ctr"/>
            <a:lstStyle/>
            <a:p>
              <a:pPr algn="ctr" defTabSz="685800">
                <a:defRPr/>
              </a:pPr>
              <a:endParaRPr lang="en-US" sz="1400" kern="0">
                <a:solidFill>
                  <a:prstClr val="white"/>
                </a:solidFill>
                <a:latin typeface="Segoe UI"/>
              </a:endParaRPr>
            </a:p>
          </p:txBody>
        </p:sp>
        <p:pic>
          <p:nvPicPr>
            <p:cNvPr id="238" name="Picture 2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0663" y="1634914"/>
              <a:ext cx="1220406" cy="1066017"/>
            </a:xfrm>
            <a:prstGeom prst="rect">
              <a:avLst/>
            </a:prstGeom>
          </p:spPr>
        </p:pic>
      </p:grpSp>
      <p:sp>
        <p:nvSpPr>
          <p:cNvPr id="239" name="Rectangle 238"/>
          <p:cNvSpPr/>
          <p:nvPr/>
        </p:nvSpPr>
        <p:spPr bwMode="auto">
          <a:xfrm>
            <a:off x="4927146" y="1996314"/>
            <a:ext cx="1212918" cy="6858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defTabSz="685577" fontAlgn="base">
              <a:lnSpc>
                <a:spcPct val="90000"/>
              </a:lnSpc>
              <a:spcBef>
                <a:spcPct val="0"/>
              </a:spcBef>
              <a:spcAft>
                <a:spcPct val="0"/>
              </a:spcAft>
              <a:defRPr/>
            </a:pPr>
            <a:r>
              <a:rPr lang="en-US" sz="1000" b="1" kern="0" dirty="0">
                <a:solidFill>
                  <a:prstClr val="white"/>
                </a:solidFill>
                <a:latin typeface="Segoe UI"/>
                <a:ea typeface="Segoe UI" pitchFamily="34" charset="0"/>
                <a:cs typeface="Segoe UI" pitchFamily="34" charset="0"/>
              </a:rPr>
              <a:t>TPC-E </a:t>
            </a:r>
            <a:r>
              <a:rPr lang="zh-TW" altLang="en-US" sz="1000" b="1" kern="0" dirty="0">
                <a:solidFill>
                  <a:prstClr val="white"/>
                </a:solidFill>
                <a:latin typeface="Segoe UI"/>
                <a:ea typeface="Segoe UI" pitchFamily="34" charset="0"/>
                <a:cs typeface="Segoe UI" pitchFamily="34" charset="0"/>
              </a:rPr>
              <a:t>領導者</a:t>
            </a:r>
            <a:endParaRPr lang="en-US" sz="1000" b="1" kern="0" dirty="0">
              <a:solidFill>
                <a:prstClr val="white"/>
              </a:solidFill>
              <a:latin typeface="Segoe UI"/>
              <a:ea typeface="Segoe UI" pitchFamily="34" charset="0"/>
              <a:cs typeface="Segoe UI" pitchFamily="34" charset="0"/>
            </a:endParaRPr>
          </a:p>
        </p:txBody>
      </p:sp>
      <p:grpSp>
        <p:nvGrpSpPr>
          <p:cNvPr id="240" name="Group 239"/>
          <p:cNvGrpSpPr/>
          <p:nvPr/>
        </p:nvGrpSpPr>
        <p:grpSpPr>
          <a:xfrm>
            <a:off x="5816610" y="3002527"/>
            <a:ext cx="635079" cy="513716"/>
            <a:chOff x="5029367" y="3012570"/>
            <a:chExt cx="870254" cy="703951"/>
          </a:xfrm>
        </p:grpSpPr>
        <p:sp>
          <p:nvSpPr>
            <p:cNvPr id="241" name="Rectangle 240"/>
            <p:cNvSpPr/>
            <p:nvPr/>
          </p:nvSpPr>
          <p:spPr bwMode="auto">
            <a:xfrm>
              <a:off x="5332504" y="3355545"/>
              <a:ext cx="271092" cy="360976"/>
            </a:xfrm>
            <a:prstGeom prst="rect">
              <a:avLst/>
            </a:prstGeom>
            <a:noFill/>
            <a:ln w="127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34290" numCol="1" spcCol="0" rtlCol="0" fromWordArt="0" anchor="b" anchorCtr="0" forceAA="0" compatLnSpc="1">
              <a:prstTxWarp prst="textNoShape">
                <a:avLst/>
              </a:prstTxWarp>
              <a:noAutofit/>
            </a:bodyPr>
            <a:lstStyle/>
            <a:p>
              <a:pPr algn="ctr" defTabSz="684919">
                <a:lnSpc>
                  <a:spcPct val="90000"/>
                </a:lnSpc>
                <a:defRPr/>
              </a:pPr>
              <a:endParaRPr lang="en-US" sz="900" b="1" kern="0">
                <a:solidFill>
                  <a:prstClr val="white"/>
                </a:solidFill>
                <a:latin typeface="Segoe UI"/>
                <a:ea typeface="Segoe UI Black" panose="020B0A02040204020203" pitchFamily="34" charset="0"/>
                <a:cs typeface="Segoe UI Black" panose="020B0A02040204020203" pitchFamily="34" charset="0"/>
              </a:endParaRPr>
            </a:p>
          </p:txBody>
        </p:sp>
        <p:sp>
          <p:nvSpPr>
            <p:cNvPr id="242" name="Rectangle 241"/>
            <p:cNvSpPr/>
            <p:nvPr/>
          </p:nvSpPr>
          <p:spPr bwMode="auto">
            <a:xfrm>
              <a:off x="5029367" y="3271145"/>
              <a:ext cx="271092" cy="445376"/>
            </a:xfrm>
            <a:prstGeom prst="rect">
              <a:avLst/>
            </a:prstGeom>
            <a:noFill/>
            <a:ln w="127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34290" numCol="1" spcCol="0" rtlCol="0" fromWordArt="0" anchor="b" anchorCtr="0" forceAA="0" compatLnSpc="1">
              <a:prstTxWarp prst="textNoShape">
                <a:avLst/>
              </a:prstTxWarp>
              <a:noAutofit/>
            </a:bodyPr>
            <a:lstStyle/>
            <a:p>
              <a:pPr algn="ctr" defTabSz="684919">
                <a:lnSpc>
                  <a:spcPct val="90000"/>
                </a:lnSpc>
                <a:defRPr/>
              </a:pPr>
              <a:endParaRPr lang="en-US" sz="1400" b="1" kern="0">
                <a:solidFill>
                  <a:prstClr val="white"/>
                </a:solidFill>
                <a:latin typeface="Segoe UI"/>
                <a:ea typeface="Segoe UI Black" panose="020B0A02040204020203" pitchFamily="34" charset="0"/>
                <a:cs typeface="Segoe UI Black" panose="020B0A02040204020203" pitchFamily="34" charset="0"/>
              </a:endParaRPr>
            </a:p>
          </p:txBody>
        </p:sp>
        <p:sp>
          <p:nvSpPr>
            <p:cNvPr id="243" name="Rectangle 242"/>
            <p:cNvSpPr/>
            <p:nvPr/>
          </p:nvSpPr>
          <p:spPr bwMode="auto">
            <a:xfrm>
              <a:off x="5628529" y="3430759"/>
              <a:ext cx="271092" cy="285762"/>
            </a:xfrm>
            <a:prstGeom prst="rect">
              <a:avLst/>
            </a:prstGeom>
            <a:noFill/>
            <a:ln w="127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34290" numCol="1" spcCol="0" rtlCol="0" fromWordArt="0" anchor="b" anchorCtr="0" forceAA="0" compatLnSpc="1">
              <a:prstTxWarp prst="textNoShape">
                <a:avLst/>
              </a:prstTxWarp>
              <a:noAutofit/>
            </a:bodyPr>
            <a:lstStyle/>
            <a:p>
              <a:pPr algn="ctr" defTabSz="684919">
                <a:lnSpc>
                  <a:spcPct val="90000"/>
                </a:lnSpc>
                <a:defRPr/>
              </a:pPr>
              <a:endParaRPr lang="en-US" sz="800" b="1" kern="0">
                <a:solidFill>
                  <a:prstClr val="white"/>
                </a:solidFill>
                <a:latin typeface="Segoe UI"/>
                <a:ea typeface="Segoe UI Black" panose="020B0A02040204020203" pitchFamily="34" charset="0"/>
                <a:cs typeface="Segoe UI Black" panose="020B0A02040204020203" pitchFamily="34" charset="0"/>
              </a:endParaRPr>
            </a:p>
          </p:txBody>
        </p:sp>
        <p:sp>
          <p:nvSpPr>
            <p:cNvPr id="244" name="Freeform 248"/>
            <p:cNvSpPr/>
            <p:nvPr/>
          </p:nvSpPr>
          <p:spPr bwMode="auto">
            <a:xfrm>
              <a:off x="5041289" y="3012570"/>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6858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00" b="1" kern="0">
                  <a:solidFill>
                    <a:prstClr val="white"/>
                  </a:solidFill>
                  <a:latin typeface="Segoe UI"/>
                  <a:ea typeface="Segoe UI" pitchFamily="34" charset="0"/>
                  <a:cs typeface="Segoe UI" pitchFamily="34" charset="0"/>
                </a:rPr>
                <a:t>#1</a:t>
              </a:r>
            </a:p>
          </p:txBody>
        </p:sp>
        <p:sp>
          <p:nvSpPr>
            <p:cNvPr id="245" name="Freeform 249"/>
            <p:cNvSpPr/>
            <p:nvPr/>
          </p:nvSpPr>
          <p:spPr bwMode="auto">
            <a:xfrm>
              <a:off x="5344426" y="3093920"/>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6858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00" b="1" kern="0">
                  <a:solidFill>
                    <a:prstClr val="white"/>
                  </a:solidFill>
                  <a:latin typeface="Segoe UI"/>
                  <a:ea typeface="Segoe UI" pitchFamily="34" charset="0"/>
                  <a:cs typeface="Segoe UI" pitchFamily="34" charset="0"/>
                </a:rPr>
                <a:t>#2</a:t>
              </a:r>
            </a:p>
          </p:txBody>
        </p:sp>
        <p:sp>
          <p:nvSpPr>
            <p:cNvPr id="246" name="Freeform 250"/>
            <p:cNvSpPr/>
            <p:nvPr/>
          </p:nvSpPr>
          <p:spPr bwMode="auto">
            <a:xfrm>
              <a:off x="5641942" y="3170026"/>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6858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00" b="1" kern="0">
                  <a:solidFill>
                    <a:prstClr val="white"/>
                  </a:solidFill>
                  <a:latin typeface="Segoe UI"/>
                  <a:ea typeface="Segoe UI" pitchFamily="34" charset="0"/>
                  <a:cs typeface="Segoe UI" pitchFamily="34" charset="0"/>
                </a:rPr>
                <a:t>#3</a:t>
              </a:r>
            </a:p>
          </p:txBody>
        </p:sp>
      </p:grpSp>
      <p:sp>
        <p:nvSpPr>
          <p:cNvPr id="247" name="TextBox 246"/>
          <p:cNvSpPr txBox="1"/>
          <p:nvPr/>
        </p:nvSpPr>
        <p:spPr>
          <a:xfrm>
            <a:off x="2359736" y="4763269"/>
            <a:ext cx="1832916" cy="338554"/>
          </a:xfrm>
          <a:prstGeom prst="rect">
            <a:avLst/>
          </a:prstGeom>
          <a:noFill/>
        </p:spPr>
        <p:txBody>
          <a:bodyPr wrap="square" lIns="137160" rIns="137160" bIns="137160" rtlCol="0" anchor="b">
            <a:spAutoFit/>
          </a:bodyPr>
          <a:lstStyle/>
          <a:p>
            <a:pPr>
              <a:defRPr/>
            </a:pPr>
            <a:r>
              <a:rPr lang="zh-TW" altLang="en-US" sz="1000" b="1" kern="0" dirty="0">
                <a:solidFill>
                  <a:prstClr val="white"/>
                </a:solidFill>
                <a:cs typeface="Segoe UI" pitchFamily="34" charset="0"/>
              </a:rPr>
              <a:t>連續</a:t>
            </a:r>
            <a:r>
              <a:rPr lang="en-US" altLang="zh-TW" sz="1000" b="1" kern="0" dirty="0">
                <a:solidFill>
                  <a:prstClr val="white"/>
                </a:solidFill>
                <a:cs typeface="Segoe UI" pitchFamily="34" charset="0"/>
              </a:rPr>
              <a:t>7</a:t>
            </a:r>
            <a:r>
              <a:rPr lang="zh-TW" altLang="en-US" sz="1000" b="1" kern="0" dirty="0">
                <a:solidFill>
                  <a:prstClr val="white"/>
                </a:solidFill>
                <a:cs typeface="Segoe UI" pitchFamily="34" charset="0"/>
              </a:rPr>
              <a:t>年榮獲最佳安全防護</a:t>
            </a:r>
            <a:endParaRPr lang="en-US" sz="1000" b="1" kern="0" dirty="0">
              <a:solidFill>
                <a:prstClr val="white"/>
              </a:solidFill>
              <a:ea typeface="Segoe UI" pitchFamily="34" charset="0"/>
              <a:cs typeface="Segoe UI" pitchFamily="34" charset="0"/>
            </a:endParaRPr>
          </a:p>
        </p:txBody>
      </p:sp>
      <p:grpSp>
        <p:nvGrpSpPr>
          <p:cNvPr id="248" name="Group 247"/>
          <p:cNvGrpSpPr/>
          <p:nvPr/>
        </p:nvGrpSpPr>
        <p:grpSpPr>
          <a:xfrm>
            <a:off x="8220956" y="3945243"/>
            <a:ext cx="610220" cy="430887"/>
            <a:chOff x="10961274" y="4097657"/>
            <a:chExt cx="813627" cy="574516"/>
          </a:xfrm>
        </p:grpSpPr>
        <p:sp>
          <p:nvSpPr>
            <p:cNvPr id="249" name="TextBox 248"/>
            <p:cNvSpPr txBox="1"/>
            <p:nvPr/>
          </p:nvSpPr>
          <p:spPr>
            <a:xfrm>
              <a:off x="10961274" y="4097657"/>
              <a:ext cx="477596" cy="574516"/>
            </a:xfrm>
            <a:prstGeom prst="rect">
              <a:avLst/>
            </a:prstGeom>
            <a:noFill/>
          </p:spPr>
          <p:txBody>
            <a:bodyPr wrap="square" lIns="0" tIns="0" rIns="0" bIns="0" rtlCol="0">
              <a:spAutoFit/>
            </a:bodyPr>
            <a:lstStyle/>
            <a:p>
              <a:pPr algn="ctr" defTabSz="914378">
                <a:defRPr/>
              </a:pPr>
              <a:r>
                <a:rPr lang="en-US" sz="2800" b="1" kern="0" dirty="0">
                  <a:solidFill>
                    <a:srgbClr val="002050"/>
                  </a:solidFill>
                  <a:ea typeface="Segoe UI" charset="0"/>
                  <a:cs typeface="Segoe UI" charset="0"/>
                </a:rPr>
                <a:t>R</a:t>
              </a:r>
            </a:p>
          </p:txBody>
        </p:sp>
        <p:grpSp>
          <p:nvGrpSpPr>
            <p:cNvPr id="250" name="Group 4"/>
            <p:cNvGrpSpPr>
              <a:grpSpLocks noChangeAspect="1"/>
            </p:cNvGrpSpPr>
            <p:nvPr/>
          </p:nvGrpSpPr>
          <p:grpSpPr bwMode="auto">
            <a:xfrm>
              <a:off x="11448518" y="4189800"/>
              <a:ext cx="326383" cy="327820"/>
              <a:chOff x="522" y="2880"/>
              <a:chExt cx="908" cy="912"/>
            </a:xfrm>
            <a:solidFill>
              <a:srgbClr val="002050"/>
            </a:solidFill>
          </p:grpSpPr>
          <p:sp>
            <p:nvSpPr>
              <p:cNvPr id="251"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52"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grpSp>
      </p:grpSp>
      <p:grpSp>
        <p:nvGrpSpPr>
          <p:cNvPr id="253" name="Group 252"/>
          <p:cNvGrpSpPr/>
          <p:nvPr/>
        </p:nvGrpSpPr>
        <p:grpSpPr>
          <a:xfrm>
            <a:off x="4205988" y="2857882"/>
            <a:ext cx="636241" cy="655051"/>
            <a:chOff x="5201360" y="2821260"/>
            <a:chExt cx="848321" cy="873401"/>
          </a:xfrm>
        </p:grpSpPr>
        <p:grpSp>
          <p:nvGrpSpPr>
            <p:cNvPr id="254" name="Group 253"/>
            <p:cNvGrpSpPr/>
            <p:nvPr/>
          </p:nvGrpSpPr>
          <p:grpSpPr>
            <a:xfrm>
              <a:off x="5201360" y="2821260"/>
              <a:ext cx="848321" cy="873401"/>
              <a:chOff x="4476461" y="3076125"/>
              <a:chExt cx="497933" cy="512654"/>
            </a:xfrm>
          </p:grpSpPr>
          <p:sp>
            <p:nvSpPr>
              <p:cNvPr id="256" name="Freeform 222"/>
              <p:cNvSpPr/>
              <p:nvPr/>
            </p:nvSpPr>
            <p:spPr bwMode="auto">
              <a:xfrm>
                <a:off x="4476461" y="3332155"/>
                <a:ext cx="200088" cy="25662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10287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400" b="1" kern="0">
                  <a:solidFill>
                    <a:prstClr val="white"/>
                  </a:solidFill>
                  <a:latin typeface="Segoe UI"/>
                  <a:ea typeface="Segoe UI" pitchFamily="34" charset="0"/>
                  <a:cs typeface="Segoe UI" pitchFamily="34" charset="0"/>
                </a:endParaRPr>
              </a:p>
            </p:txBody>
          </p:sp>
          <p:sp>
            <p:nvSpPr>
              <p:cNvPr id="257" name="Freeform 246"/>
              <p:cNvSpPr>
                <a:spLocks/>
              </p:cNvSpPr>
              <p:nvPr/>
            </p:nvSpPr>
            <p:spPr bwMode="black">
              <a:xfrm rot="5400000" flipH="1">
                <a:off x="4544467" y="3125240"/>
                <a:ext cx="479042" cy="380812"/>
              </a:xfrm>
              <a:custGeom>
                <a:avLst/>
                <a:gdLst>
                  <a:gd name="connsiteX0" fmla="*/ 382421 w 382421"/>
                  <a:gd name="connsiteY0" fmla="*/ 148768 h 304003"/>
                  <a:gd name="connsiteX1" fmla="*/ 208313 w 382421"/>
                  <a:gd name="connsiteY1" fmla="*/ 0 h 304003"/>
                  <a:gd name="connsiteX2" fmla="*/ 208313 w 382421"/>
                  <a:gd name="connsiteY2" fmla="*/ 97022 h 304003"/>
                  <a:gd name="connsiteX3" fmla="*/ 201864 w 382421"/>
                  <a:gd name="connsiteY3" fmla="*/ 97022 h 304003"/>
                  <a:gd name="connsiteX4" fmla="*/ 550 w 382421"/>
                  <a:gd name="connsiteY4" fmla="*/ 236189 h 304003"/>
                  <a:gd name="connsiteX5" fmla="*/ 0 w 382421"/>
                  <a:gd name="connsiteY5" fmla="*/ 237940 h 304003"/>
                  <a:gd name="connsiteX6" fmla="*/ 106750 w 382421"/>
                  <a:gd name="connsiteY6" fmla="*/ 237940 h 304003"/>
                  <a:gd name="connsiteX7" fmla="*/ 141308 w 382421"/>
                  <a:gd name="connsiteY7" fmla="*/ 215773 h 304003"/>
                  <a:gd name="connsiteX8" fmla="*/ 208313 w 382421"/>
                  <a:gd name="connsiteY8" fmla="*/ 200512 h 304003"/>
                  <a:gd name="connsiteX9" fmla="*/ 208313 w 382421"/>
                  <a:gd name="connsiteY9" fmla="*/ 304003 h 304003"/>
                  <a:gd name="connsiteX10" fmla="*/ 382421 w 382421"/>
                  <a:gd name="connsiteY10" fmla="*/ 148768 h 30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421" h="304003">
                    <a:moveTo>
                      <a:pt x="382421" y="148768"/>
                    </a:moveTo>
                    <a:cubicBezTo>
                      <a:pt x="208313" y="0"/>
                      <a:pt x="208313" y="0"/>
                      <a:pt x="208313" y="0"/>
                    </a:cubicBezTo>
                    <a:cubicBezTo>
                      <a:pt x="208313" y="97022"/>
                      <a:pt x="208313" y="97022"/>
                      <a:pt x="208313" y="97022"/>
                    </a:cubicBezTo>
                    <a:cubicBezTo>
                      <a:pt x="208313" y="97022"/>
                      <a:pt x="208313" y="97022"/>
                      <a:pt x="201864" y="97022"/>
                    </a:cubicBezTo>
                    <a:cubicBezTo>
                      <a:pt x="114809" y="97022"/>
                      <a:pt x="35010" y="155235"/>
                      <a:pt x="550" y="236189"/>
                    </a:cubicBezTo>
                    <a:lnTo>
                      <a:pt x="0" y="237940"/>
                    </a:lnTo>
                    <a:lnTo>
                      <a:pt x="106750" y="237940"/>
                    </a:lnTo>
                    <a:lnTo>
                      <a:pt x="141308" y="215773"/>
                    </a:lnTo>
                    <a:cubicBezTo>
                      <a:pt x="161560" y="207385"/>
                      <a:pt x="184130" y="202129"/>
                      <a:pt x="208313" y="200512"/>
                    </a:cubicBezTo>
                    <a:cubicBezTo>
                      <a:pt x="208313" y="304003"/>
                      <a:pt x="208313" y="304003"/>
                      <a:pt x="208313" y="304003"/>
                    </a:cubicBezTo>
                    <a:cubicBezTo>
                      <a:pt x="382421" y="148768"/>
                      <a:pt x="382421" y="148768"/>
                      <a:pt x="382421" y="14876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pPr defTabSz="914378">
                  <a:defRPr/>
                </a:pPr>
                <a:endParaRPr lang="en-US" sz="2000" kern="0">
                  <a:solidFill>
                    <a:srgbClr val="FFFFFF"/>
                  </a:solidFill>
                  <a:latin typeface="Calibri"/>
                </a:endParaRPr>
              </a:p>
            </p:txBody>
          </p:sp>
        </p:grpSp>
        <p:sp>
          <p:nvSpPr>
            <p:cNvPr id="255" name="Rectangle 254"/>
            <p:cNvSpPr/>
            <p:nvPr/>
          </p:nvSpPr>
          <p:spPr>
            <a:xfrm>
              <a:off x="5549005" y="2933663"/>
              <a:ext cx="438581" cy="307776"/>
            </a:xfrm>
            <a:prstGeom prst="rect">
              <a:avLst/>
            </a:prstGeom>
          </p:spPr>
          <p:txBody>
            <a:bodyPr wrap="none">
              <a:spAutoFit/>
            </a:bodyPr>
            <a:lstStyle/>
            <a:p>
              <a:pPr defTabSz="685800">
                <a:defRPr/>
              </a:pPr>
              <a:r>
                <a:rPr lang="en-US" sz="900" b="1" kern="0">
                  <a:solidFill>
                    <a:srgbClr val="002050"/>
                  </a:solidFill>
                  <a:ea typeface="Segoe UI" pitchFamily="34" charset="0"/>
                  <a:cs typeface="Segoe UI" pitchFamily="34" charset="0"/>
                </a:rPr>
                <a:t>PB</a:t>
              </a:r>
              <a:endParaRPr lang="en-US" sz="900" kern="0">
                <a:solidFill>
                  <a:srgbClr val="002050"/>
                </a:solidFill>
              </a:endParaRPr>
            </a:p>
          </p:txBody>
        </p:sp>
      </p:grpSp>
      <p:grpSp>
        <p:nvGrpSpPr>
          <p:cNvPr id="258" name="Group 257"/>
          <p:cNvGrpSpPr/>
          <p:nvPr/>
        </p:nvGrpSpPr>
        <p:grpSpPr>
          <a:xfrm>
            <a:off x="253505" y="3621702"/>
            <a:ext cx="243531" cy="198821"/>
            <a:chOff x="-1245553" y="3227415"/>
            <a:chExt cx="495519" cy="404548"/>
          </a:xfrm>
        </p:grpSpPr>
        <p:sp>
          <p:nvSpPr>
            <p:cNvPr id="259" name="Freeform 95"/>
            <p:cNvSpPr>
              <a:spLocks noChangeAspect="1"/>
            </p:cNvSpPr>
            <p:nvPr/>
          </p:nvSpPr>
          <p:spPr bwMode="black">
            <a:xfrm flipH="1">
              <a:off x="-1245553" y="3310805"/>
              <a:ext cx="321159" cy="321158"/>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2050"/>
            </a:solidFill>
            <a:ln>
              <a:noFill/>
            </a:ln>
            <a:extLst/>
          </p:spPr>
          <p:txBody>
            <a:bodyPr vert="horz" wrap="square" lIns="68583" tIns="34292" rIns="68583" bIns="34292" numCol="1" anchor="t" anchorCtr="0" compatLnSpc="1">
              <a:prstTxWarp prst="textNoShape">
                <a:avLst/>
              </a:prstTxWarp>
            </a:bodyPr>
            <a:lstStyle/>
            <a:p>
              <a:pPr defTabSz="685775">
                <a:defRPr/>
              </a:pPr>
              <a:endParaRPr lang="en-US" sz="1400" kern="0">
                <a:solidFill>
                  <a:srgbClr val="000000"/>
                </a:solidFill>
              </a:endParaRPr>
            </a:p>
          </p:txBody>
        </p:sp>
        <p:sp>
          <p:nvSpPr>
            <p:cNvPr id="260" name="Freeform 95"/>
            <p:cNvSpPr>
              <a:spLocks noChangeAspect="1"/>
            </p:cNvSpPr>
            <p:nvPr/>
          </p:nvSpPr>
          <p:spPr bwMode="black">
            <a:xfrm>
              <a:off x="-1021860" y="3227415"/>
              <a:ext cx="271826" cy="271825"/>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2050"/>
            </a:solidFill>
            <a:ln>
              <a:solidFill>
                <a:srgbClr val="C5DDF6"/>
              </a:solidFill>
            </a:ln>
            <a:extLst/>
          </p:spPr>
          <p:txBody>
            <a:bodyPr vert="horz" wrap="square" lIns="68583" tIns="34292" rIns="68583" bIns="34292" numCol="1" anchor="t" anchorCtr="0" compatLnSpc="1">
              <a:prstTxWarp prst="textNoShape">
                <a:avLst/>
              </a:prstTxWarp>
            </a:bodyPr>
            <a:lstStyle/>
            <a:p>
              <a:pPr defTabSz="685775">
                <a:defRPr/>
              </a:pPr>
              <a:endParaRPr lang="en-US" sz="1400" kern="0">
                <a:solidFill>
                  <a:srgbClr val="000000"/>
                </a:solidFill>
              </a:endParaRPr>
            </a:p>
          </p:txBody>
        </p:sp>
      </p:grpSp>
      <p:sp>
        <p:nvSpPr>
          <p:cNvPr id="261" name="Rectangle 260"/>
          <p:cNvSpPr/>
          <p:nvPr/>
        </p:nvSpPr>
        <p:spPr>
          <a:xfrm>
            <a:off x="2283351" y="5174207"/>
            <a:ext cx="2062760" cy="393633"/>
          </a:xfrm>
          <a:prstGeom prst="rect">
            <a:avLst/>
          </a:prstGeom>
          <a:noFill/>
          <a:ln w="12700" cap="flat" cmpd="sng" algn="ctr">
            <a:noFill/>
            <a:prstDash val="solid"/>
            <a:miter lim="800000"/>
          </a:ln>
          <a:effectLst/>
        </p:spPr>
        <p:txBody>
          <a:bodyPr wrap="square" lIns="137160" tIns="0" rIns="0" bIns="0" rtlCol="0" anchor="ctr" anchorCtr="0">
            <a:noAutofit/>
          </a:bodyPr>
          <a:lstStyle/>
          <a:p>
            <a:pPr defTabSz="685537">
              <a:defRPr/>
            </a:pPr>
            <a:r>
              <a:rPr lang="zh-TW" altLang="en-US" sz="1000" b="1" kern="0" dirty="0">
                <a:solidFill>
                  <a:prstClr val="white"/>
                </a:solidFill>
                <a:latin typeface="Segoe UI"/>
                <a:cs typeface="Segoe UI" pitchFamily="34" charset="0"/>
              </a:rPr>
              <a:t>任何語言、任何平台、任何地點</a:t>
            </a:r>
            <a:endParaRPr lang="en-US" sz="1000" b="1" kern="0" dirty="0">
              <a:solidFill>
                <a:prstClr val="white"/>
              </a:solidFill>
              <a:latin typeface="Segoe UI"/>
              <a:cs typeface="Segoe UI" pitchFamily="34" charset="0"/>
            </a:endParaRPr>
          </a:p>
        </p:txBody>
      </p:sp>
      <p:sp>
        <p:nvSpPr>
          <p:cNvPr id="262" name="Rectangle 261"/>
          <p:cNvSpPr/>
          <p:nvPr/>
        </p:nvSpPr>
        <p:spPr bwMode="auto">
          <a:xfrm>
            <a:off x="7132436" y="3748017"/>
            <a:ext cx="1229090" cy="6858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02870" tIns="107571" rIns="134464" bIns="107571" numCol="1" spcCol="0" rtlCol="0" fromWordArt="0" anchor="b" anchorCtr="0" forceAA="0" compatLnSpc="1">
            <a:prstTxWarp prst="textNoShape">
              <a:avLst/>
            </a:prstTxWarp>
            <a:noAutofit/>
          </a:bodyPr>
          <a:lstStyle/>
          <a:p>
            <a:pPr defTabSz="685577" fontAlgn="base">
              <a:lnSpc>
                <a:spcPct val="90000"/>
              </a:lnSpc>
              <a:spcBef>
                <a:spcPct val="0"/>
              </a:spcBef>
              <a:spcAft>
                <a:spcPct val="0"/>
              </a:spcAft>
              <a:defRPr/>
            </a:pPr>
            <a:r>
              <a:rPr lang="zh-TW" altLang="en-US" sz="1000" b="1" kern="0" dirty="0">
                <a:solidFill>
                  <a:prstClr val="white"/>
                </a:solidFill>
                <a:latin typeface="Segoe UI"/>
                <a:ea typeface="Segoe UI" pitchFamily="34" charset="0"/>
                <a:cs typeface="Segoe UI" pitchFamily="34" charset="0"/>
              </a:rPr>
              <a:t>支援 </a:t>
            </a:r>
            <a:r>
              <a:rPr lang="en-US" sz="1000" b="1" kern="0" dirty="0">
                <a:solidFill>
                  <a:prstClr val="white"/>
                </a:solidFill>
                <a:latin typeface="Segoe UI"/>
                <a:ea typeface="Segoe UI" pitchFamily="34" charset="0"/>
                <a:cs typeface="Segoe UI" pitchFamily="34" charset="0"/>
              </a:rPr>
              <a:t>R </a:t>
            </a:r>
            <a:r>
              <a:rPr lang="zh-TW" altLang="en-US" sz="1000" b="1" kern="0" dirty="0">
                <a:solidFill>
                  <a:prstClr val="white"/>
                </a:solidFill>
                <a:latin typeface="Segoe UI"/>
                <a:ea typeface="Segoe UI" pitchFamily="34" charset="0"/>
                <a:cs typeface="Segoe UI" pitchFamily="34" charset="0"/>
              </a:rPr>
              <a:t>與 </a:t>
            </a:r>
            <a:r>
              <a:rPr lang="en-US" sz="1000" b="1" kern="0" dirty="0">
                <a:solidFill>
                  <a:prstClr val="white"/>
                </a:solidFill>
                <a:latin typeface="Segoe UI"/>
                <a:ea typeface="Segoe UI" pitchFamily="34" charset="0"/>
                <a:cs typeface="Segoe UI" pitchFamily="34" charset="0"/>
              </a:rPr>
              <a:t>Python</a:t>
            </a:r>
          </a:p>
        </p:txBody>
      </p:sp>
      <p:sp>
        <p:nvSpPr>
          <p:cNvPr id="263" name="Rectangle 262">
            <a:extLst/>
          </p:cNvPr>
          <p:cNvSpPr/>
          <p:nvPr/>
        </p:nvSpPr>
        <p:spPr bwMode="auto">
          <a:xfrm>
            <a:off x="2587168" y="1992151"/>
            <a:ext cx="1583081" cy="6858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b" anchorCtr="0" forceAA="0" compatLnSpc="1">
            <a:prstTxWarp prst="textNoShape">
              <a:avLst/>
            </a:prstTxWarp>
            <a:noAutofit/>
          </a:bodyPr>
          <a:lstStyle/>
          <a:p>
            <a:pPr defTabSz="685577" fontAlgn="base">
              <a:spcBef>
                <a:spcPct val="0"/>
              </a:spcBef>
              <a:spcAft>
                <a:spcPct val="0"/>
              </a:spcAft>
              <a:defRPr/>
            </a:pPr>
            <a:r>
              <a:rPr lang="zh-TW" altLang="en-US" sz="1000" b="1" kern="0">
                <a:solidFill>
                  <a:prstClr val="white"/>
                </a:solidFill>
                <a:latin typeface="Segoe UI"/>
                <a:ea typeface="Segoe UI" pitchFamily="34" charset="0"/>
                <a:cs typeface="Segoe UI" pitchFamily="34" charset="0"/>
              </a:rPr>
              <a:t>榮獲連續四年產業領導</a:t>
            </a:r>
            <a:endParaRPr lang="en-US" altLang="zh-TW" sz="1000" b="1" kern="0">
              <a:solidFill>
                <a:prstClr val="white"/>
              </a:solidFill>
              <a:latin typeface="Segoe UI"/>
              <a:ea typeface="Segoe UI" pitchFamily="34" charset="0"/>
              <a:cs typeface="Segoe UI" pitchFamily="34" charset="0"/>
            </a:endParaRPr>
          </a:p>
        </p:txBody>
      </p:sp>
      <p:sp>
        <p:nvSpPr>
          <p:cNvPr id="264" name="TextBox 263"/>
          <p:cNvSpPr txBox="1"/>
          <p:nvPr/>
        </p:nvSpPr>
        <p:spPr>
          <a:xfrm>
            <a:off x="4638972" y="4464082"/>
            <a:ext cx="166007" cy="184666"/>
          </a:xfrm>
          <a:prstGeom prst="rect">
            <a:avLst/>
          </a:prstGeom>
          <a:noFill/>
        </p:spPr>
        <p:txBody>
          <a:bodyPr wrap="square" rtlCol="0">
            <a:spAutoFit/>
          </a:bodyPr>
          <a:lstStyle/>
          <a:p>
            <a:pPr defTabSz="685800">
              <a:defRPr/>
            </a:pPr>
            <a:r>
              <a:rPr lang="en-US" sz="600" kern="0">
                <a:solidFill>
                  <a:prstClr val="white"/>
                </a:solidFill>
              </a:rPr>
              <a:t>+</a:t>
            </a:r>
          </a:p>
        </p:txBody>
      </p:sp>
      <p:sp>
        <p:nvSpPr>
          <p:cNvPr id="265" name="Rectangle 264"/>
          <p:cNvSpPr/>
          <p:nvPr/>
        </p:nvSpPr>
        <p:spPr>
          <a:xfrm>
            <a:off x="620482" y="4702830"/>
            <a:ext cx="800486" cy="203511"/>
          </a:xfrm>
          <a:prstGeom prst="rect">
            <a:avLst/>
          </a:prstGeom>
          <a:noFill/>
          <a:ln w="10795" cap="flat" cmpd="sng" algn="ctr">
            <a:noFill/>
            <a:prstDash val="solid"/>
          </a:ln>
          <a:effectLst/>
        </p:spPr>
        <p:txBody>
          <a:bodyPr lIns="0" tIns="0" rIns="102870" bIns="0" rtlCol="0" anchor="ctr" anchorCtr="0"/>
          <a:lstStyle/>
          <a:p>
            <a:pPr algn="r" defTabSz="685537">
              <a:defRPr/>
            </a:pPr>
            <a:r>
              <a:rPr lang="zh-TW" altLang="en-US" sz="1000" kern="0">
                <a:solidFill>
                  <a:srgbClr val="0078D7"/>
                </a:solidFill>
                <a:cs typeface="Segoe UI Semibold" panose="020B0702040204020203" pitchFamily="34" charset="0"/>
              </a:rPr>
              <a:t>安全防護</a:t>
            </a:r>
            <a:endParaRPr lang="en-US" sz="1000" kern="0">
              <a:solidFill>
                <a:srgbClr val="0078D7"/>
              </a:solidFill>
              <a:cs typeface="Segoe UI Semibold" panose="020B0702040204020203" pitchFamily="34" charset="0"/>
            </a:endParaRPr>
          </a:p>
        </p:txBody>
      </p:sp>
      <p:sp>
        <p:nvSpPr>
          <p:cNvPr id="266" name="Rectangle 265"/>
          <p:cNvSpPr/>
          <p:nvPr/>
        </p:nvSpPr>
        <p:spPr>
          <a:xfrm>
            <a:off x="620482" y="5276158"/>
            <a:ext cx="800486" cy="203511"/>
          </a:xfrm>
          <a:prstGeom prst="rect">
            <a:avLst/>
          </a:prstGeom>
          <a:noFill/>
          <a:ln w="10795" cap="flat" cmpd="sng" algn="ctr">
            <a:noFill/>
            <a:prstDash val="solid"/>
          </a:ln>
          <a:effectLst/>
        </p:spPr>
        <p:txBody>
          <a:bodyPr lIns="0" tIns="0" rIns="102870" bIns="0" rtlCol="0" anchor="ctr" anchorCtr="0"/>
          <a:lstStyle/>
          <a:p>
            <a:pPr algn="r" defTabSz="685537">
              <a:defRPr/>
            </a:pPr>
            <a:r>
              <a:rPr lang="zh-TW" altLang="en-US" sz="1000" kern="0">
                <a:solidFill>
                  <a:srgbClr val="0078D7"/>
                </a:solidFill>
                <a:cs typeface="Segoe UI Semibold" panose="020B0702040204020203" pitchFamily="34" charset="0"/>
              </a:rPr>
              <a:t>作業彈性</a:t>
            </a:r>
            <a:endParaRPr lang="en-US" sz="1000" kern="0">
              <a:solidFill>
                <a:srgbClr val="0078D7"/>
              </a:solidFill>
              <a:cs typeface="Segoe UI Semibold" panose="020B0702040204020203" pitchFamily="34" charset="0"/>
            </a:endParaRPr>
          </a:p>
        </p:txBody>
      </p:sp>
      <p:grpSp>
        <p:nvGrpSpPr>
          <p:cNvPr id="267" name="Group 266"/>
          <p:cNvGrpSpPr/>
          <p:nvPr/>
        </p:nvGrpSpPr>
        <p:grpSpPr>
          <a:xfrm>
            <a:off x="4665659" y="5021796"/>
            <a:ext cx="2380706" cy="169277"/>
            <a:chOff x="6028354" y="5853720"/>
            <a:chExt cx="3174276" cy="225702"/>
          </a:xfrm>
        </p:grpSpPr>
        <p:sp>
          <p:nvSpPr>
            <p:cNvPr id="268" name="TextBox 267"/>
            <p:cNvSpPr txBox="1"/>
            <p:nvPr/>
          </p:nvSpPr>
          <p:spPr>
            <a:xfrm>
              <a:off x="6028354" y="5853720"/>
              <a:ext cx="705749" cy="225702"/>
            </a:xfrm>
            <a:prstGeom prst="rect">
              <a:avLst/>
            </a:prstGeom>
            <a:noFill/>
          </p:spPr>
          <p:txBody>
            <a:bodyPr wrap="none" rtlCol="0">
              <a:spAutoFit/>
            </a:bodyPr>
            <a:lstStyle/>
            <a:p>
              <a:pPr algn="ctr" defTabSz="685800">
                <a:defRPr/>
              </a:pPr>
              <a:r>
                <a:rPr lang="en-US" sz="500" b="1" kern="0" spc="15">
                  <a:solidFill>
                    <a:prstClr val="white"/>
                  </a:solidFill>
                </a:rPr>
                <a:t>SQL Server</a:t>
              </a:r>
            </a:p>
          </p:txBody>
        </p:sp>
        <p:sp>
          <p:nvSpPr>
            <p:cNvPr id="269" name="TextBox 268"/>
            <p:cNvSpPr txBox="1"/>
            <p:nvPr/>
          </p:nvSpPr>
          <p:spPr>
            <a:xfrm>
              <a:off x="6533718" y="5853720"/>
              <a:ext cx="704895" cy="225702"/>
            </a:xfrm>
            <a:prstGeom prst="rect">
              <a:avLst/>
            </a:prstGeom>
            <a:noFill/>
          </p:spPr>
          <p:txBody>
            <a:bodyPr wrap="none" rtlCol="0">
              <a:spAutoFit/>
            </a:bodyPr>
            <a:lstStyle/>
            <a:p>
              <a:pPr algn="ctr" defTabSz="685800">
                <a:defRPr/>
              </a:pPr>
              <a:r>
                <a:rPr lang="en-US" sz="500" b="1" kern="0" spc="15">
                  <a:solidFill>
                    <a:prstClr val="white"/>
                  </a:solidFill>
                </a:rPr>
                <a:t>SAP HANA</a:t>
              </a:r>
            </a:p>
          </p:txBody>
        </p:sp>
        <p:sp>
          <p:nvSpPr>
            <p:cNvPr id="270" name="TextBox 269"/>
            <p:cNvSpPr txBox="1"/>
            <p:nvPr/>
          </p:nvSpPr>
          <p:spPr>
            <a:xfrm>
              <a:off x="7041370" y="5853720"/>
              <a:ext cx="737809" cy="225702"/>
            </a:xfrm>
            <a:prstGeom prst="rect">
              <a:avLst/>
            </a:prstGeom>
            <a:noFill/>
          </p:spPr>
          <p:txBody>
            <a:bodyPr wrap="none" rtlCol="0">
              <a:spAutoFit/>
            </a:bodyPr>
            <a:lstStyle/>
            <a:p>
              <a:pPr algn="ctr" defTabSz="685800">
                <a:defRPr/>
              </a:pPr>
              <a:r>
                <a:rPr lang="en-US" sz="500" b="1" kern="0" spc="15">
                  <a:solidFill>
                    <a:prstClr val="white"/>
                  </a:solidFill>
                </a:rPr>
                <a:t>PostgreSQL</a:t>
              </a:r>
            </a:p>
          </p:txBody>
        </p:sp>
        <p:sp>
          <p:nvSpPr>
            <p:cNvPr id="271" name="TextBox 270"/>
            <p:cNvSpPr txBox="1"/>
            <p:nvPr/>
          </p:nvSpPr>
          <p:spPr>
            <a:xfrm>
              <a:off x="7603988" y="5853720"/>
              <a:ext cx="618975" cy="225702"/>
            </a:xfrm>
            <a:prstGeom prst="rect">
              <a:avLst/>
            </a:prstGeom>
            <a:noFill/>
          </p:spPr>
          <p:txBody>
            <a:bodyPr wrap="none" rtlCol="0">
              <a:spAutoFit/>
            </a:bodyPr>
            <a:lstStyle/>
            <a:p>
              <a:pPr algn="ctr" defTabSz="685800">
                <a:defRPr/>
              </a:pPr>
              <a:r>
                <a:rPr lang="en-US" sz="500" b="1" kern="0" spc="15">
                  <a:solidFill>
                    <a:prstClr val="white"/>
                  </a:solidFill>
                </a:rPr>
                <a:t>IBM DB2</a:t>
              </a:r>
            </a:p>
          </p:txBody>
        </p:sp>
        <p:sp>
          <p:nvSpPr>
            <p:cNvPr id="272" name="TextBox 271"/>
            <p:cNvSpPr txBox="1"/>
            <p:nvPr/>
          </p:nvSpPr>
          <p:spPr>
            <a:xfrm>
              <a:off x="8171360" y="5853720"/>
              <a:ext cx="518091" cy="225702"/>
            </a:xfrm>
            <a:prstGeom prst="rect">
              <a:avLst/>
            </a:prstGeom>
            <a:noFill/>
          </p:spPr>
          <p:txBody>
            <a:bodyPr wrap="none" rtlCol="0">
              <a:spAutoFit/>
            </a:bodyPr>
            <a:lstStyle/>
            <a:p>
              <a:pPr algn="ctr" defTabSz="685800">
                <a:defRPr/>
              </a:pPr>
              <a:r>
                <a:rPr lang="en-US" sz="500" b="1" kern="0" spc="15">
                  <a:solidFill>
                    <a:prstClr val="white"/>
                  </a:solidFill>
                </a:rPr>
                <a:t>Oracle</a:t>
              </a:r>
            </a:p>
          </p:txBody>
        </p:sp>
        <p:sp>
          <p:nvSpPr>
            <p:cNvPr id="273" name="TextBox 272"/>
            <p:cNvSpPr txBox="1"/>
            <p:nvPr/>
          </p:nvSpPr>
          <p:spPr>
            <a:xfrm>
              <a:off x="8661455" y="5853720"/>
              <a:ext cx="541175" cy="225702"/>
            </a:xfrm>
            <a:prstGeom prst="rect">
              <a:avLst/>
            </a:prstGeom>
            <a:noFill/>
          </p:spPr>
          <p:txBody>
            <a:bodyPr wrap="none" rtlCol="0">
              <a:spAutoFit/>
            </a:bodyPr>
            <a:lstStyle/>
            <a:p>
              <a:pPr algn="ctr" defTabSz="685800">
                <a:defRPr/>
              </a:pPr>
              <a:r>
                <a:rPr lang="en-US" sz="500" b="1" kern="0" spc="15">
                  <a:solidFill>
                    <a:prstClr val="white"/>
                  </a:solidFill>
                </a:rPr>
                <a:t>MySQL</a:t>
              </a:r>
            </a:p>
          </p:txBody>
        </p:sp>
      </p:grpSp>
      <p:sp>
        <p:nvSpPr>
          <p:cNvPr id="274" name="Rectangle 273"/>
          <p:cNvSpPr/>
          <p:nvPr/>
        </p:nvSpPr>
        <p:spPr>
          <a:xfrm>
            <a:off x="0" y="5579866"/>
            <a:ext cx="8679723" cy="420884"/>
          </a:xfrm>
          <a:prstGeom prst="rect">
            <a:avLst/>
          </a:prstGeom>
        </p:spPr>
        <p:txBody>
          <a:bodyPr wrap="square" bIns="68580" anchor="b">
            <a:spAutoFit/>
          </a:bodyPr>
          <a:lstStyle/>
          <a:p>
            <a:pPr defTabSz="685800">
              <a:spcAft>
                <a:spcPts val="150"/>
              </a:spcAft>
              <a:defRPr/>
            </a:pPr>
            <a:r>
              <a:rPr lang="en-US" sz="413" kern="0">
                <a:solidFill>
                  <a:prstClr val="white">
                    <a:lumMod val="50000"/>
                  </a:prstClr>
                </a:solidFill>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a:t>
            </a:r>
            <a:br>
              <a:rPr lang="en-US" sz="413" kern="0">
                <a:solidFill>
                  <a:prstClr val="white">
                    <a:lumMod val="50000"/>
                  </a:prstClr>
                </a:solidFill>
              </a:rPr>
            </a:br>
            <a:r>
              <a:rPr lang="en-US" sz="413" kern="0">
                <a:solidFill>
                  <a:prstClr val="white">
                    <a:lumMod val="50000"/>
                  </a:prstClr>
                </a:solidFill>
              </a:rPr>
              <a:t>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a:p>
            <a:pPr defTabSz="685800">
              <a:spcAft>
                <a:spcPts val="150"/>
              </a:spcAft>
              <a:defRPr/>
            </a:pPr>
            <a:r>
              <a:rPr lang="en-US" sz="413" kern="0">
                <a:solidFill>
                  <a:prstClr val="white">
                    <a:lumMod val="50000"/>
                  </a:prstClr>
                </a:solidFill>
              </a:rPr>
              <a:t>National Institute of Standards and Technology Comprehensive Vulnerability Database update 2017.</a:t>
            </a:r>
          </a:p>
          <a:p>
            <a:pPr defTabSz="685800">
              <a:spcAft>
                <a:spcPts val="150"/>
              </a:spcAft>
              <a:defRPr/>
            </a:pPr>
            <a:r>
              <a:rPr lang="en-US" sz="413" kern="0">
                <a:solidFill>
                  <a:prstClr val="white">
                    <a:lumMod val="50000"/>
                  </a:prstClr>
                </a:solidFill>
              </a:rPr>
              <a:t>TPC-H non-clustered results as of  2017 respectively. </a:t>
            </a:r>
            <a:r>
              <a:rPr lang="en-US" sz="413" u="sng" kern="0">
                <a:solidFill>
                  <a:prstClr val="white">
                    <a:lumMod val="50000"/>
                  </a:prstClr>
                </a:solidFill>
                <a:hlinkClick r:id="rId6"/>
              </a:rPr>
              <a:t>http://www.tpc.org/tpch/results/tpch_perf_results.asp?resulttype=noncluster</a:t>
            </a:r>
            <a:endParaRPr lang="en-US" sz="413" kern="0">
              <a:solidFill>
                <a:prstClr val="white">
                  <a:lumMod val="50000"/>
                </a:prstClr>
              </a:solidFill>
            </a:endParaRPr>
          </a:p>
        </p:txBody>
      </p:sp>
      <p:grpSp>
        <p:nvGrpSpPr>
          <p:cNvPr id="275" name="Group 274"/>
          <p:cNvGrpSpPr/>
          <p:nvPr/>
        </p:nvGrpSpPr>
        <p:grpSpPr>
          <a:xfrm>
            <a:off x="4377141" y="5288099"/>
            <a:ext cx="2676062" cy="214641"/>
            <a:chOff x="5836187" y="5907799"/>
            <a:chExt cx="3568083" cy="286188"/>
          </a:xfrm>
        </p:grpSpPr>
        <p:sp>
          <p:nvSpPr>
            <p:cNvPr id="276" name="Freeform 130"/>
            <p:cNvSpPr>
              <a:spLocks noChangeAspect="1" noEditPoints="1"/>
            </p:cNvSpPr>
            <p:nvPr/>
          </p:nvSpPr>
          <p:spPr bwMode="black">
            <a:xfrm>
              <a:off x="5836187" y="5917990"/>
              <a:ext cx="223656" cy="22274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 lastClr="FFFFFF"/>
            </a:solidFill>
            <a:ln>
              <a:noFill/>
            </a:ln>
            <a:extLst/>
          </p:spPr>
          <p:txBody>
            <a:bodyPr vert="horz" wrap="square" lIns="65910" tIns="32955" rIns="65910" bIns="32955" numCol="1" anchor="t" anchorCtr="0" compatLnSpc="1">
              <a:prstTxWarp prst="textNoShape">
                <a:avLst/>
              </a:prstTxWarp>
            </a:bodyPr>
            <a:lstStyle/>
            <a:p>
              <a:pPr defTabSz="672266">
                <a:defRPr/>
              </a:pPr>
              <a:endParaRPr lang="en-US" sz="1400" kern="0">
                <a:solidFill>
                  <a:srgbClr val="FFFFFF"/>
                </a:solidFill>
                <a:latin typeface="Segoe UI Semilight"/>
              </a:endParaRPr>
            </a:p>
          </p:txBody>
        </p:sp>
        <p:grpSp>
          <p:nvGrpSpPr>
            <p:cNvPr id="277" name="Group 276"/>
            <p:cNvGrpSpPr/>
            <p:nvPr/>
          </p:nvGrpSpPr>
          <p:grpSpPr>
            <a:xfrm>
              <a:off x="6533600" y="5927406"/>
              <a:ext cx="389738" cy="216659"/>
              <a:chOff x="8115021" y="2547131"/>
              <a:chExt cx="3213140" cy="1786236"/>
            </a:xfrm>
            <a:solidFill>
              <a:sysClr val="window" lastClr="FFFFFF"/>
            </a:solidFill>
          </p:grpSpPr>
          <p:sp>
            <p:nvSpPr>
              <p:cNvPr id="297" name="Oval 296"/>
              <p:cNvSpPr/>
              <p:nvPr/>
            </p:nvSpPr>
            <p:spPr bwMode="auto">
              <a:xfrm>
                <a:off x="9236891" y="3816713"/>
                <a:ext cx="154756" cy="14772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Freeform: Shape 371"/>
              <p:cNvSpPr/>
              <p:nvPr/>
            </p:nvSpPr>
            <p:spPr bwMode="auto">
              <a:xfrm>
                <a:off x="8722178" y="4009119"/>
                <a:ext cx="808181" cy="293233"/>
              </a:xfrm>
              <a:custGeom>
                <a:avLst/>
                <a:gdLst>
                  <a:gd name="connsiteX0" fmla="*/ 439773 w 734710"/>
                  <a:gd name="connsiteY0" fmla="*/ 0 h 290330"/>
                  <a:gd name="connsiteX1" fmla="*/ 734710 w 734710"/>
                  <a:gd name="connsiteY1" fmla="*/ 290330 h 290330"/>
                  <a:gd name="connsiteX2" fmla="*/ 660976 w 734710"/>
                  <a:gd name="connsiteY2" fmla="*/ 290330 h 290330"/>
                  <a:gd name="connsiteX3" fmla="*/ 0 w 734710"/>
                  <a:gd name="connsiteY3" fmla="*/ 31672 h 290330"/>
                  <a:gd name="connsiteX4" fmla="*/ 126401 w 734710"/>
                  <a:gd name="connsiteY4" fmla="*/ 34312 h 290330"/>
                  <a:gd name="connsiteX5" fmla="*/ 223836 w 734710"/>
                  <a:gd name="connsiteY5" fmla="*/ 31672 h 290330"/>
                  <a:gd name="connsiteX6" fmla="*/ 439773 w 734710"/>
                  <a:gd name="connsiteY6" fmla="*/ 0 h 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710" h="290330">
                    <a:moveTo>
                      <a:pt x="439773" y="0"/>
                    </a:moveTo>
                    <a:cubicBezTo>
                      <a:pt x="487173" y="110853"/>
                      <a:pt x="574075" y="213788"/>
                      <a:pt x="734710" y="290330"/>
                    </a:cubicBezTo>
                    <a:cubicBezTo>
                      <a:pt x="711010" y="290330"/>
                      <a:pt x="684676" y="290330"/>
                      <a:pt x="660976" y="290330"/>
                    </a:cubicBezTo>
                    <a:cubicBezTo>
                      <a:pt x="326538" y="287690"/>
                      <a:pt x="147469" y="176837"/>
                      <a:pt x="0" y="31672"/>
                    </a:cubicBezTo>
                    <a:cubicBezTo>
                      <a:pt x="44767" y="34312"/>
                      <a:pt x="86901" y="34312"/>
                      <a:pt x="126401" y="34312"/>
                    </a:cubicBezTo>
                    <a:cubicBezTo>
                      <a:pt x="160636" y="34312"/>
                      <a:pt x="194869" y="34312"/>
                      <a:pt x="223836" y="31672"/>
                    </a:cubicBezTo>
                    <a:cubicBezTo>
                      <a:pt x="308104" y="26393"/>
                      <a:pt x="379205" y="15836"/>
                      <a:pt x="439773"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Freeform: Shape 372"/>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Freeform: Shape 373"/>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Freeform: Shape 374"/>
              <p:cNvSpPr/>
              <p:nvPr/>
            </p:nvSpPr>
            <p:spPr bwMode="auto">
              <a:xfrm>
                <a:off x="9373308"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Freeform: Shape 375"/>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Freeform: Shape 376"/>
              <p:cNvSpPr/>
              <p:nvPr/>
            </p:nvSpPr>
            <p:spPr bwMode="auto">
              <a:xfrm>
                <a:off x="8505289"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Freeform: Shape 377"/>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Freeform: Shape 378"/>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Freeform: Shape 379"/>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Freeform: Shape 380"/>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Freeform: Shape 381"/>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9" name="Freeform: Shape 382"/>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20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0" name="Freeform 21"/>
              <p:cNvSpPr>
                <a:spLocks/>
              </p:cNvSpPr>
              <p:nvPr/>
            </p:nvSpPr>
            <p:spPr bwMode="auto">
              <a:xfrm>
                <a:off x="8115021" y="3536275"/>
                <a:ext cx="3206838" cy="134591"/>
              </a:xfrm>
              <a:custGeom>
                <a:avLst/>
                <a:gdLst>
                  <a:gd name="T0" fmla="*/ 0 w 1139"/>
                  <a:gd name="T1" fmla="*/ 47 h 55"/>
                  <a:gd name="T2" fmla="*/ 536 w 1139"/>
                  <a:gd name="T3" fmla="*/ 47 h 55"/>
                  <a:gd name="T4" fmla="*/ 602 w 1139"/>
                  <a:gd name="T5" fmla="*/ 47 h 55"/>
                  <a:gd name="T6" fmla="*/ 1139 w 1139"/>
                  <a:gd name="T7" fmla="*/ 47 h 55"/>
                  <a:gd name="T8" fmla="*/ 1069 w 1139"/>
                  <a:gd name="T9" fmla="*/ 0 h 55"/>
                  <a:gd name="T10" fmla="*/ 888 w 1139"/>
                  <a:gd name="T11" fmla="*/ 11 h 55"/>
                  <a:gd name="T12" fmla="*/ 667 w 1139"/>
                  <a:gd name="T13" fmla="*/ 4 h 55"/>
                  <a:gd name="T14" fmla="*/ 472 w 1139"/>
                  <a:gd name="T15" fmla="*/ 4 h 55"/>
                  <a:gd name="T16" fmla="*/ 251 w 1139"/>
                  <a:gd name="T17" fmla="*/ 11 h 55"/>
                  <a:gd name="T18" fmla="*/ 69 w 1139"/>
                  <a:gd name="T19" fmla="*/ 0 h 55"/>
                  <a:gd name="T20" fmla="*/ 0 w 1139"/>
                  <a:gd name="T21" fmla="*/ 47 h 55"/>
                  <a:gd name="connsiteX0" fmla="*/ 0 w 10000"/>
                  <a:gd name="connsiteY0" fmla="*/ 8545 h 8545"/>
                  <a:gd name="connsiteX1" fmla="*/ 4706 w 10000"/>
                  <a:gd name="connsiteY1" fmla="*/ 8545 h 8545"/>
                  <a:gd name="connsiteX2" fmla="*/ 10000 w 10000"/>
                  <a:gd name="connsiteY2" fmla="*/ 8545 h 8545"/>
                  <a:gd name="connsiteX3" fmla="*/ 9385 w 10000"/>
                  <a:gd name="connsiteY3" fmla="*/ 0 h 8545"/>
                  <a:gd name="connsiteX4" fmla="*/ 7796 w 10000"/>
                  <a:gd name="connsiteY4" fmla="*/ 2000 h 8545"/>
                  <a:gd name="connsiteX5" fmla="*/ 5856 w 10000"/>
                  <a:gd name="connsiteY5" fmla="*/ 727 h 8545"/>
                  <a:gd name="connsiteX6" fmla="*/ 4144 w 10000"/>
                  <a:gd name="connsiteY6" fmla="*/ 727 h 8545"/>
                  <a:gd name="connsiteX7" fmla="*/ 2204 w 10000"/>
                  <a:gd name="connsiteY7" fmla="*/ 2000 h 8545"/>
                  <a:gd name="connsiteX8" fmla="*/ 606 w 10000"/>
                  <a:gd name="connsiteY8" fmla="*/ 0 h 8545"/>
                  <a:gd name="connsiteX9" fmla="*/ 0 w 10000"/>
                  <a:gd name="connsiteY9" fmla="*/ 8545 h 8545"/>
                  <a:gd name="connsiteX0" fmla="*/ 0 w 10000"/>
                  <a:gd name="connsiteY0" fmla="*/ 10000 h 10000"/>
                  <a:gd name="connsiteX1" fmla="*/ 10000 w 10000"/>
                  <a:gd name="connsiteY1" fmla="*/ 10000 h 10000"/>
                  <a:gd name="connsiteX2" fmla="*/ 9385 w 10000"/>
                  <a:gd name="connsiteY2" fmla="*/ 0 h 10000"/>
                  <a:gd name="connsiteX3" fmla="*/ 7796 w 10000"/>
                  <a:gd name="connsiteY3" fmla="*/ 2341 h 10000"/>
                  <a:gd name="connsiteX4" fmla="*/ 5856 w 10000"/>
                  <a:gd name="connsiteY4" fmla="*/ 851 h 10000"/>
                  <a:gd name="connsiteX5" fmla="*/ 4144 w 10000"/>
                  <a:gd name="connsiteY5" fmla="*/ 851 h 10000"/>
                  <a:gd name="connsiteX6" fmla="*/ 2204 w 10000"/>
                  <a:gd name="connsiteY6" fmla="*/ 2341 h 10000"/>
                  <a:gd name="connsiteX7" fmla="*/ 606 w 10000"/>
                  <a:gd name="connsiteY7" fmla="*/ 0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10000" y="10000"/>
                    </a:lnTo>
                    <a:cubicBezTo>
                      <a:pt x="9781" y="8724"/>
                      <a:pt x="9306" y="7022"/>
                      <a:pt x="9385" y="0"/>
                    </a:cubicBezTo>
                    <a:cubicBezTo>
                      <a:pt x="8990" y="11065"/>
                      <a:pt x="8033" y="7872"/>
                      <a:pt x="7796" y="2341"/>
                    </a:cubicBezTo>
                    <a:cubicBezTo>
                      <a:pt x="7524" y="11703"/>
                      <a:pt x="5961" y="8298"/>
                      <a:pt x="5856" y="851"/>
                    </a:cubicBezTo>
                    <a:cubicBezTo>
                      <a:pt x="5522" y="10426"/>
                      <a:pt x="4478" y="10426"/>
                      <a:pt x="4144" y="851"/>
                    </a:cubicBezTo>
                    <a:cubicBezTo>
                      <a:pt x="4030" y="8298"/>
                      <a:pt x="2467" y="11703"/>
                      <a:pt x="2204" y="2341"/>
                    </a:cubicBezTo>
                    <a:cubicBezTo>
                      <a:pt x="1958" y="7872"/>
                      <a:pt x="1010" y="11065"/>
                      <a:pt x="606" y="0"/>
                    </a:cubicBezTo>
                    <a:cubicBezTo>
                      <a:pt x="685" y="7022"/>
                      <a:pt x="219" y="8724"/>
                      <a:pt x="0" y="10000"/>
                    </a:cubicBezTo>
                  </a:path>
                </a:pathLst>
              </a:custGeom>
              <a:solidFill>
                <a:srgbClr val="002050"/>
              </a:solidFill>
              <a:ln>
                <a:noFill/>
              </a:ln>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353535"/>
                  </a:solidFill>
                  <a:latin typeface="Segoe UI Semilight"/>
                </a:endParaRPr>
              </a:p>
            </p:txBody>
          </p:sp>
        </p:grpSp>
        <p:sp>
          <p:nvSpPr>
            <p:cNvPr id="278" name="Rectangle 277"/>
            <p:cNvSpPr/>
            <p:nvPr/>
          </p:nvSpPr>
          <p:spPr bwMode="auto">
            <a:xfrm>
              <a:off x="7714159" y="5921060"/>
              <a:ext cx="625035" cy="2729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85577" fontAlgn="base">
                <a:lnSpc>
                  <a:spcPct val="90000"/>
                </a:lnSpc>
                <a:spcBef>
                  <a:spcPct val="0"/>
                </a:spcBef>
                <a:spcAft>
                  <a:spcPct val="0"/>
                </a:spcAft>
                <a:defRPr/>
              </a:pPr>
              <a:r>
                <a:rPr lang="en-US" sz="900" b="1" kern="0">
                  <a:solidFill>
                    <a:prstClr val="white"/>
                  </a:solidFill>
                  <a:latin typeface="Segoe UI"/>
                  <a:ea typeface="Segoe UI" pitchFamily="34" charset="0"/>
                  <a:cs typeface="Segoe UI" pitchFamily="34" charset="0"/>
                </a:rPr>
                <a:t>.NET</a:t>
              </a:r>
            </a:p>
          </p:txBody>
        </p:sp>
        <p:pic>
          <p:nvPicPr>
            <p:cNvPr id="279" name="Picture 2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57391" y="5946679"/>
              <a:ext cx="568303" cy="153040"/>
            </a:xfrm>
            <a:prstGeom prst="rect">
              <a:avLst/>
            </a:prstGeom>
          </p:spPr>
        </p:pic>
        <p:sp>
          <p:nvSpPr>
            <p:cNvPr id="280" name="Rectangle 279"/>
            <p:cNvSpPr/>
            <p:nvPr/>
          </p:nvSpPr>
          <p:spPr bwMode="auto">
            <a:xfrm>
              <a:off x="8625072" y="5907799"/>
              <a:ext cx="565471" cy="28618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85577" fontAlgn="base">
                <a:lnSpc>
                  <a:spcPct val="90000"/>
                </a:lnSpc>
                <a:spcBef>
                  <a:spcPct val="0"/>
                </a:spcBef>
                <a:spcAft>
                  <a:spcPct val="0"/>
                </a:spcAft>
                <a:defRPr/>
              </a:pPr>
              <a:r>
                <a:rPr lang="en-US" sz="900" kern="0">
                  <a:solidFill>
                    <a:prstClr val="white"/>
                  </a:solidFill>
                  <a:latin typeface="Segoe UI"/>
                  <a:ea typeface="Segoe UI" pitchFamily="34" charset="0"/>
                  <a:cs typeface="Segoe UI" pitchFamily="34" charset="0"/>
                </a:rPr>
                <a:t>Azure </a:t>
              </a:r>
            </a:p>
          </p:txBody>
        </p:sp>
        <p:sp>
          <p:nvSpPr>
            <p:cNvPr id="281" name="Freeform 158"/>
            <p:cNvSpPr>
              <a:spLocks noChangeAspect="1"/>
            </p:cNvSpPr>
            <p:nvPr/>
          </p:nvSpPr>
          <p:spPr bwMode="auto">
            <a:xfrm>
              <a:off x="9100724" y="5938260"/>
              <a:ext cx="303546" cy="199083"/>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ysClr val="window" lastClr="FFFFFF"/>
            </a:solidFill>
            <a:ln>
              <a:noFill/>
            </a:ln>
            <a:extLst/>
          </p:spPr>
          <p:txBody>
            <a:bodyPr vert="horz" wrap="square" lIns="67175" tIns="33588" rIns="67175" bIns="335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489">
                <a:defRPr/>
              </a:pPr>
              <a:endParaRPr lang="en-US" sz="1400">
                <a:solidFill>
                  <a:srgbClr val="FFFFFF"/>
                </a:solidFill>
                <a:latin typeface="Segoe UI"/>
              </a:endParaRPr>
            </a:p>
          </p:txBody>
        </p:sp>
        <p:sp>
          <p:nvSpPr>
            <p:cNvPr id="282" name="Rectangle 281"/>
            <p:cNvSpPr/>
            <p:nvPr/>
          </p:nvSpPr>
          <p:spPr bwMode="auto">
            <a:xfrm>
              <a:off x="9135504" y="5959138"/>
              <a:ext cx="236940" cy="1940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600" b="1" kern="0">
                  <a:solidFill>
                    <a:srgbClr val="002050"/>
                  </a:solidFill>
                  <a:latin typeface="Segoe UI"/>
                  <a:ea typeface="Segoe UI" pitchFamily="34" charset="0"/>
                  <a:cs typeface="Segoe UI" pitchFamily="34" charset="0"/>
                </a:rPr>
                <a:t>3</a:t>
              </a:r>
              <a:r>
                <a:rPr lang="en-US" sz="600" b="1" kern="0" baseline="30000">
                  <a:solidFill>
                    <a:srgbClr val="002050"/>
                  </a:solidFill>
                  <a:latin typeface="Segoe UI"/>
                  <a:ea typeface="Segoe UI" pitchFamily="34" charset="0"/>
                  <a:cs typeface="Segoe UI" pitchFamily="34" charset="0"/>
                </a:rPr>
                <a:t>rd</a:t>
              </a:r>
              <a:endParaRPr lang="en-US" sz="600" b="1" kern="0">
                <a:solidFill>
                  <a:srgbClr val="002050"/>
                </a:solidFill>
                <a:latin typeface="Segoe UI"/>
                <a:ea typeface="Segoe UI" pitchFamily="34" charset="0"/>
                <a:cs typeface="Segoe UI" pitchFamily="34" charset="0"/>
              </a:endParaRPr>
            </a:p>
          </p:txBody>
        </p:sp>
        <p:sp>
          <p:nvSpPr>
            <p:cNvPr id="283" name="Rectangle 282"/>
            <p:cNvSpPr/>
            <p:nvPr/>
          </p:nvSpPr>
          <p:spPr bwMode="auto">
            <a:xfrm>
              <a:off x="8143846" y="5921060"/>
              <a:ext cx="625035" cy="2729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85577" fontAlgn="base">
                <a:lnSpc>
                  <a:spcPct val="90000"/>
                </a:lnSpc>
                <a:spcBef>
                  <a:spcPct val="0"/>
                </a:spcBef>
                <a:spcAft>
                  <a:spcPct val="0"/>
                </a:spcAft>
                <a:defRPr/>
              </a:pPr>
              <a:r>
                <a:rPr lang="en-US" sz="900" b="1" kern="0">
                  <a:solidFill>
                    <a:prstClr val="white"/>
                  </a:solidFill>
                  <a:latin typeface="Segoe UI"/>
                  <a:ea typeface="Segoe UI" pitchFamily="34" charset="0"/>
                  <a:cs typeface="Segoe UI" pitchFamily="34" charset="0"/>
                </a:rPr>
                <a:t>JAVA</a:t>
              </a:r>
            </a:p>
          </p:txBody>
        </p:sp>
        <p:grpSp>
          <p:nvGrpSpPr>
            <p:cNvPr id="284" name="Group 4"/>
            <p:cNvGrpSpPr>
              <a:grpSpLocks noChangeAspect="1"/>
            </p:cNvGrpSpPr>
            <p:nvPr/>
          </p:nvGrpSpPr>
          <p:grpSpPr bwMode="auto">
            <a:xfrm>
              <a:off x="6227583" y="5931570"/>
              <a:ext cx="190134" cy="221563"/>
              <a:chOff x="2115" y="3208"/>
              <a:chExt cx="490" cy="571"/>
            </a:xfrm>
          </p:grpSpPr>
          <p:sp>
            <p:nvSpPr>
              <p:cNvPr id="285" name="Freeform 5"/>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86" name="Freeform 6"/>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87" name="Freeform 7"/>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88" name="Freeform 8"/>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89" name="Freeform 9"/>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90" name="Freeform 10"/>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91" name="Freeform 11"/>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92" name="Freeform 12"/>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93" name="Freeform 13"/>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94" name="Freeform 14"/>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95" name="Freeform 15"/>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sp>
            <p:nvSpPr>
              <p:cNvPr id="296" name="Freeform 16"/>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400" kern="0">
                  <a:solidFill>
                    <a:srgbClr val="505050"/>
                  </a:solidFill>
                </a:endParaRPr>
              </a:p>
            </p:txBody>
          </p:sp>
        </p:grpSp>
      </p:grpSp>
      <p:cxnSp>
        <p:nvCxnSpPr>
          <p:cNvPr id="311" name="Straight Connector 310"/>
          <p:cNvCxnSpPr/>
          <p:nvPr/>
        </p:nvCxnSpPr>
        <p:spPr>
          <a:xfrm>
            <a:off x="1837793" y="1811959"/>
            <a:ext cx="0" cy="2626614"/>
          </a:xfrm>
          <a:prstGeom prst="line">
            <a:avLst/>
          </a:prstGeom>
          <a:noFill/>
          <a:ln w="12700" cap="flat" cmpd="sng" algn="ctr">
            <a:solidFill>
              <a:sysClr val="window" lastClr="FFFFFF">
                <a:alpha val="50000"/>
              </a:sysClr>
            </a:solidFill>
            <a:prstDash val="solid"/>
            <a:miter lim="800000"/>
            <a:tailEnd type="none"/>
          </a:ln>
          <a:effectLst/>
        </p:spPr>
      </p:cxnSp>
      <p:cxnSp>
        <p:nvCxnSpPr>
          <p:cNvPr id="312" name="Straight Connector 311"/>
          <p:cNvCxnSpPr/>
          <p:nvPr/>
        </p:nvCxnSpPr>
        <p:spPr>
          <a:xfrm>
            <a:off x="6690017" y="1811959"/>
            <a:ext cx="0" cy="2626614"/>
          </a:xfrm>
          <a:prstGeom prst="line">
            <a:avLst/>
          </a:prstGeom>
          <a:noFill/>
          <a:ln w="12700" cap="flat" cmpd="sng" algn="ctr">
            <a:solidFill>
              <a:sysClr val="window" lastClr="FFFFFF">
                <a:alpha val="50000"/>
              </a:sysClr>
            </a:solidFill>
            <a:prstDash val="solid"/>
            <a:miter lim="800000"/>
            <a:tailEnd type="none"/>
          </a:ln>
          <a:effectLst/>
        </p:spPr>
      </p:cxnSp>
      <p:sp>
        <p:nvSpPr>
          <p:cNvPr id="313" name="Pentagon 8"/>
          <p:cNvSpPr/>
          <p:nvPr/>
        </p:nvSpPr>
        <p:spPr>
          <a:xfrm>
            <a:off x="1566367" y="2594377"/>
            <a:ext cx="205181" cy="663353"/>
          </a:xfrm>
          <a:prstGeom prst="rect">
            <a:avLst/>
          </a:prstGeom>
          <a:solidFill>
            <a:srgbClr val="0078D7"/>
          </a:solidFill>
          <a:ln w="12700" cap="flat" cmpd="sng" algn="ctr">
            <a:noFill/>
            <a:prstDash val="solid"/>
            <a:miter lim="800000"/>
          </a:ln>
          <a:effectLst/>
        </p:spPr>
        <p:txBody>
          <a:bodyPr vert="vert270" rtlCol="0" anchor="ctr"/>
          <a:lstStyle/>
          <a:p>
            <a:pPr algn="ctr" defTabSz="685537">
              <a:defRPr/>
            </a:pPr>
            <a:endParaRPr lang="en-US" sz="1000" b="1" kern="0">
              <a:solidFill>
                <a:prstClr val="white"/>
              </a:solidFill>
              <a:latin typeface="Segoe UI"/>
              <a:ea typeface="Segoe UI" pitchFamily="34" charset="0"/>
              <a:cs typeface="Segoe UI" pitchFamily="34" charset="0"/>
            </a:endParaRPr>
          </a:p>
        </p:txBody>
      </p:sp>
      <p:sp>
        <p:nvSpPr>
          <p:cNvPr id="314" name="Pentagon 8"/>
          <p:cNvSpPr/>
          <p:nvPr/>
        </p:nvSpPr>
        <p:spPr>
          <a:xfrm>
            <a:off x="6788800" y="2696840"/>
            <a:ext cx="205181" cy="663353"/>
          </a:xfrm>
          <a:prstGeom prst="rect">
            <a:avLst/>
          </a:prstGeom>
          <a:solidFill>
            <a:srgbClr val="0078D7"/>
          </a:solidFill>
          <a:ln w="12700" cap="flat" cmpd="sng" algn="ctr">
            <a:noFill/>
            <a:prstDash val="solid"/>
            <a:miter lim="800000"/>
          </a:ln>
          <a:effectLst/>
        </p:spPr>
        <p:txBody>
          <a:bodyPr vert="vert270" rtlCol="0" anchor="ctr"/>
          <a:lstStyle/>
          <a:p>
            <a:pPr algn="ctr" defTabSz="685537">
              <a:defRPr/>
            </a:pPr>
            <a:endParaRPr lang="en-US" sz="1000" b="1" kern="0">
              <a:solidFill>
                <a:prstClr val="white"/>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47185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500"/>
                                        <p:tgtEl>
                                          <p:spTgt spid="172"/>
                                        </p:tgtEl>
                                      </p:cBhvr>
                                    </p:animEffect>
                                  </p:childTnLst>
                                </p:cTn>
                              </p:par>
                              <p:par>
                                <p:cTn id="11" presetID="10" presetClass="entr" presetSubtype="0" fill="hold" nodeType="withEffect">
                                  <p:stCondLst>
                                    <p:cond delay="0"/>
                                  </p:stCondLst>
                                  <p:childTnLst>
                                    <p:set>
                                      <p:cBhvr>
                                        <p:cTn id="12" dur="1" fill="hold">
                                          <p:stCondLst>
                                            <p:cond delay="0"/>
                                          </p:stCondLst>
                                        </p:cTn>
                                        <p:tgtEl>
                                          <p:spTgt spid="173"/>
                                        </p:tgtEl>
                                        <p:attrNameLst>
                                          <p:attrName>style.visibility</p:attrName>
                                        </p:attrNameLst>
                                      </p:cBhvr>
                                      <p:to>
                                        <p:strVal val="visible"/>
                                      </p:to>
                                    </p:set>
                                    <p:animEffect transition="in" filter="fade">
                                      <p:cBhvr>
                                        <p:cTn id="13" dur="500"/>
                                        <p:tgtEl>
                                          <p:spTgt spid="1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fade">
                                      <p:cBhvr>
                                        <p:cTn id="16" dur="500"/>
                                        <p:tgtEl>
                                          <p:spTgt spid="176"/>
                                        </p:tgtEl>
                                      </p:cBhvr>
                                    </p:animEffect>
                                  </p:childTnLst>
                                </p:cTn>
                              </p:par>
                              <p:par>
                                <p:cTn id="17" presetID="10" presetClass="entr" presetSubtype="0" fill="hold" nodeType="with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500"/>
                                        <p:tgtEl>
                                          <p:spTgt spid="1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fade">
                                      <p:cBhvr>
                                        <p:cTn id="28" dur="500"/>
                                        <p:tgtEl>
                                          <p:spTgt spid="1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500"/>
                                        <p:tgtEl>
                                          <p:spTgt spid="18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fade">
                                      <p:cBhvr>
                                        <p:cTn id="34" dur="500"/>
                                        <p:tgtEl>
                                          <p:spTgt spid="1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500"/>
                                        <p:tgtEl>
                                          <p:spTgt spid="18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fade">
                                      <p:cBhvr>
                                        <p:cTn id="40" dur="500"/>
                                        <p:tgtEl>
                                          <p:spTgt spid="18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fade">
                                      <p:cBhvr>
                                        <p:cTn id="43" dur="500"/>
                                        <p:tgtEl>
                                          <p:spTgt spid="18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fade">
                                      <p:cBhvr>
                                        <p:cTn id="46" dur="500"/>
                                        <p:tgtEl>
                                          <p:spTgt spid="19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fade">
                                      <p:cBhvr>
                                        <p:cTn id="49" dur="500"/>
                                        <p:tgtEl>
                                          <p:spTgt spid="191"/>
                                        </p:tgtEl>
                                      </p:cBhvr>
                                    </p:animEffect>
                                  </p:childTnLst>
                                </p:cTn>
                              </p:par>
                              <p:par>
                                <p:cTn id="50" presetID="10" presetClass="entr" presetSubtype="0" fill="hold" nodeType="withEffect">
                                  <p:stCondLst>
                                    <p:cond delay="0"/>
                                  </p:stCondLst>
                                  <p:childTnLst>
                                    <p:set>
                                      <p:cBhvr>
                                        <p:cTn id="51" dur="1" fill="hold">
                                          <p:stCondLst>
                                            <p:cond delay="0"/>
                                          </p:stCondLst>
                                        </p:cTn>
                                        <p:tgtEl>
                                          <p:spTgt spid="258"/>
                                        </p:tgtEl>
                                        <p:attrNameLst>
                                          <p:attrName>style.visibility</p:attrName>
                                        </p:attrNameLst>
                                      </p:cBhvr>
                                      <p:to>
                                        <p:strVal val="visible"/>
                                      </p:to>
                                    </p:set>
                                    <p:animEffect transition="in" filter="fade">
                                      <p:cBhvr>
                                        <p:cTn id="52" dur="500"/>
                                        <p:tgtEl>
                                          <p:spTgt spid="2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3"/>
                                        </p:tgtEl>
                                        <p:attrNameLst>
                                          <p:attrName>style.visibility</p:attrName>
                                        </p:attrNameLst>
                                      </p:cBhvr>
                                      <p:to>
                                        <p:strVal val="visible"/>
                                      </p:to>
                                    </p:set>
                                    <p:animEffect transition="in" filter="fade">
                                      <p:cBhvr>
                                        <p:cTn id="57" dur="500"/>
                                        <p:tgtEl>
                                          <p:spTgt spid="263"/>
                                        </p:tgtEl>
                                      </p:cBhvr>
                                    </p:animEffect>
                                  </p:childTnLst>
                                </p:cTn>
                              </p:par>
                              <p:par>
                                <p:cTn id="58" presetID="10" presetClass="entr" presetSubtype="0" fill="hold" nodeType="withEffect">
                                  <p:stCondLst>
                                    <p:cond delay="0"/>
                                  </p:stCondLst>
                                  <p:childTnLst>
                                    <p:set>
                                      <p:cBhvr>
                                        <p:cTn id="59" dur="1" fill="hold">
                                          <p:stCondLst>
                                            <p:cond delay="0"/>
                                          </p:stCondLst>
                                        </p:cTn>
                                        <p:tgtEl>
                                          <p:spTgt spid="236"/>
                                        </p:tgtEl>
                                        <p:attrNameLst>
                                          <p:attrName>style.visibility</p:attrName>
                                        </p:attrNameLst>
                                      </p:cBhvr>
                                      <p:to>
                                        <p:strVal val="visible"/>
                                      </p:to>
                                    </p:set>
                                    <p:animEffect transition="in" filter="fade">
                                      <p:cBhvr>
                                        <p:cTn id="60" dur="500"/>
                                        <p:tgtEl>
                                          <p:spTgt spid="2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500"/>
                                        <p:tgtEl>
                                          <p:spTgt spid="239"/>
                                        </p:tgtEl>
                                      </p:cBhvr>
                                    </p:animEffect>
                                  </p:childTnLst>
                                </p:cTn>
                              </p:par>
                              <p:par>
                                <p:cTn id="64" presetID="10" presetClass="entr" presetSubtype="0" fill="hold" nodeType="withEffect">
                                  <p:stCondLst>
                                    <p:cond delay="0"/>
                                  </p:stCondLst>
                                  <p:childTnLst>
                                    <p:set>
                                      <p:cBhvr>
                                        <p:cTn id="65" dur="1" fill="hold">
                                          <p:stCondLst>
                                            <p:cond delay="0"/>
                                          </p:stCondLst>
                                        </p:cTn>
                                        <p:tgtEl>
                                          <p:spTgt spid="224"/>
                                        </p:tgtEl>
                                        <p:attrNameLst>
                                          <p:attrName>style.visibility</p:attrName>
                                        </p:attrNameLst>
                                      </p:cBhvr>
                                      <p:to>
                                        <p:strVal val="visible"/>
                                      </p:to>
                                    </p:set>
                                    <p:animEffect transition="in" filter="fade">
                                      <p:cBhvr>
                                        <p:cTn id="66" dur="500"/>
                                        <p:tgtEl>
                                          <p:spTgt spid="2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22"/>
                                        </p:tgtEl>
                                        <p:attrNameLst>
                                          <p:attrName>style.visibility</p:attrName>
                                        </p:attrNameLst>
                                      </p:cBhvr>
                                      <p:to>
                                        <p:strVal val="visible"/>
                                      </p:to>
                                    </p:set>
                                    <p:animEffect transition="in" filter="fade">
                                      <p:cBhvr>
                                        <p:cTn id="71" dur="500"/>
                                        <p:tgtEl>
                                          <p:spTgt spid="222"/>
                                        </p:tgtEl>
                                      </p:cBhvr>
                                    </p:animEffect>
                                  </p:childTnLst>
                                </p:cTn>
                              </p:par>
                              <p:par>
                                <p:cTn id="72" presetID="10" presetClass="entr" presetSubtype="0" fill="hold" nodeType="withEffect">
                                  <p:stCondLst>
                                    <p:cond delay="0"/>
                                  </p:stCondLst>
                                  <p:childTnLst>
                                    <p:set>
                                      <p:cBhvr>
                                        <p:cTn id="73" dur="1" fill="hold">
                                          <p:stCondLst>
                                            <p:cond delay="0"/>
                                          </p:stCondLst>
                                        </p:cTn>
                                        <p:tgtEl>
                                          <p:spTgt spid="253"/>
                                        </p:tgtEl>
                                        <p:attrNameLst>
                                          <p:attrName>style.visibility</p:attrName>
                                        </p:attrNameLst>
                                      </p:cBhvr>
                                      <p:to>
                                        <p:strVal val="visible"/>
                                      </p:to>
                                    </p:set>
                                    <p:animEffect transition="in" filter="fade">
                                      <p:cBhvr>
                                        <p:cTn id="74" dur="500"/>
                                        <p:tgtEl>
                                          <p:spTgt spid="25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1"/>
                                        </p:tgtEl>
                                        <p:attrNameLst>
                                          <p:attrName>style.visibility</p:attrName>
                                        </p:attrNameLst>
                                      </p:cBhvr>
                                      <p:to>
                                        <p:strVal val="visible"/>
                                      </p:to>
                                    </p:set>
                                    <p:animEffect transition="in" filter="fade">
                                      <p:cBhvr>
                                        <p:cTn id="77" dur="500"/>
                                        <p:tgtEl>
                                          <p:spTgt spid="221"/>
                                        </p:tgtEl>
                                      </p:cBhvr>
                                    </p:animEffect>
                                  </p:childTnLst>
                                </p:cTn>
                              </p:par>
                              <p:par>
                                <p:cTn id="78" presetID="10" presetClass="entr" presetSubtype="0" fill="hold" nodeType="withEffect">
                                  <p:stCondLst>
                                    <p:cond delay="0"/>
                                  </p:stCondLst>
                                  <p:childTnLst>
                                    <p:set>
                                      <p:cBhvr>
                                        <p:cTn id="79" dur="1" fill="hold">
                                          <p:stCondLst>
                                            <p:cond delay="0"/>
                                          </p:stCondLst>
                                        </p:cTn>
                                        <p:tgtEl>
                                          <p:spTgt spid="240"/>
                                        </p:tgtEl>
                                        <p:attrNameLst>
                                          <p:attrName>style.visibility</p:attrName>
                                        </p:attrNameLst>
                                      </p:cBhvr>
                                      <p:to>
                                        <p:strVal val="visible"/>
                                      </p:to>
                                    </p:set>
                                    <p:animEffect transition="in" filter="fade">
                                      <p:cBhvr>
                                        <p:cTn id="80" dur="500"/>
                                        <p:tgtEl>
                                          <p:spTgt spid="24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23"/>
                                        </p:tgtEl>
                                        <p:attrNameLst>
                                          <p:attrName>style.visibility</p:attrName>
                                        </p:attrNameLst>
                                      </p:cBhvr>
                                      <p:to>
                                        <p:strVal val="visible"/>
                                      </p:to>
                                    </p:set>
                                    <p:animEffect transition="in" filter="fade">
                                      <p:cBhvr>
                                        <p:cTn id="85" dur="500"/>
                                        <p:tgtEl>
                                          <p:spTgt spid="223"/>
                                        </p:tgtEl>
                                      </p:cBhvr>
                                    </p:animEffect>
                                  </p:childTnLst>
                                </p:cTn>
                              </p:par>
                              <p:par>
                                <p:cTn id="86" presetID="10" presetClass="entr" presetSubtype="0" fill="hold" nodeType="withEffect">
                                  <p:stCondLst>
                                    <p:cond delay="0"/>
                                  </p:stCondLst>
                                  <p:childTnLst>
                                    <p:set>
                                      <p:cBhvr>
                                        <p:cTn id="87" dur="1" fill="hold">
                                          <p:stCondLst>
                                            <p:cond delay="0"/>
                                          </p:stCondLst>
                                        </p:cTn>
                                        <p:tgtEl>
                                          <p:spTgt spid="228"/>
                                        </p:tgtEl>
                                        <p:attrNameLst>
                                          <p:attrName>style.visibility</p:attrName>
                                        </p:attrNameLst>
                                      </p:cBhvr>
                                      <p:to>
                                        <p:strVal val="visible"/>
                                      </p:to>
                                    </p:set>
                                    <p:animEffect transition="in" filter="fade">
                                      <p:cBhvr>
                                        <p:cTn id="88" dur="500"/>
                                        <p:tgtEl>
                                          <p:spTgt spid="2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fade">
                                      <p:cBhvr>
                                        <p:cTn id="93" dur="500"/>
                                        <p:tgtEl>
                                          <p:spTgt spid="164"/>
                                        </p:tgtEl>
                                      </p:cBhvr>
                                    </p:animEffect>
                                  </p:childTnLst>
                                </p:cTn>
                              </p:par>
                              <p:par>
                                <p:cTn id="94" presetID="10" presetClass="entr" presetSubtype="0" fill="hold" nodeType="withEffect">
                                  <p:stCondLst>
                                    <p:cond delay="0"/>
                                  </p:stCondLst>
                                  <p:childTnLst>
                                    <p:set>
                                      <p:cBhvr>
                                        <p:cTn id="95" dur="1" fill="hold">
                                          <p:stCondLst>
                                            <p:cond delay="0"/>
                                          </p:stCondLst>
                                        </p:cTn>
                                        <p:tgtEl>
                                          <p:spTgt spid="200"/>
                                        </p:tgtEl>
                                        <p:attrNameLst>
                                          <p:attrName>style.visibility</p:attrName>
                                        </p:attrNameLst>
                                      </p:cBhvr>
                                      <p:to>
                                        <p:strVal val="visible"/>
                                      </p:to>
                                    </p:set>
                                    <p:animEffect transition="in" filter="fade">
                                      <p:cBhvr>
                                        <p:cTn id="96" dur="500"/>
                                        <p:tgtEl>
                                          <p:spTgt spid="20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5"/>
                                        </p:tgtEl>
                                        <p:attrNameLst>
                                          <p:attrName>style.visibility</p:attrName>
                                        </p:attrNameLst>
                                      </p:cBhvr>
                                      <p:to>
                                        <p:strVal val="visible"/>
                                      </p:to>
                                    </p:set>
                                    <p:animEffect transition="in" filter="fade">
                                      <p:cBhvr>
                                        <p:cTn id="101" dur="500"/>
                                        <p:tgtEl>
                                          <p:spTgt spid="165"/>
                                        </p:tgtEl>
                                      </p:cBhvr>
                                    </p:animEffect>
                                  </p:childTnLst>
                                </p:cTn>
                              </p:par>
                              <p:par>
                                <p:cTn id="102" presetID="10" presetClass="entr" presetSubtype="0" fill="hold" nodeType="withEffect">
                                  <p:stCondLst>
                                    <p:cond delay="0"/>
                                  </p:stCondLst>
                                  <p:childTnLst>
                                    <p:set>
                                      <p:cBhvr>
                                        <p:cTn id="103" dur="1" fill="hold">
                                          <p:stCondLst>
                                            <p:cond delay="0"/>
                                          </p:stCondLst>
                                        </p:cTn>
                                        <p:tgtEl>
                                          <p:spTgt spid="193"/>
                                        </p:tgtEl>
                                        <p:attrNameLst>
                                          <p:attrName>style.visibility</p:attrName>
                                        </p:attrNameLst>
                                      </p:cBhvr>
                                      <p:to>
                                        <p:strVal val="visible"/>
                                      </p:to>
                                    </p:set>
                                    <p:animEffect transition="in" filter="fade">
                                      <p:cBhvr>
                                        <p:cTn id="104" dur="500"/>
                                        <p:tgtEl>
                                          <p:spTgt spid="19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62"/>
                                        </p:tgtEl>
                                        <p:attrNameLst>
                                          <p:attrName>style.visibility</p:attrName>
                                        </p:attrNameLst>
                                      </p:cBhvr>
                                      <p:to>
                                        <p:strVal val="visible"/>
                                      </p:to>
                                    </p:set>
                                    <p:animEffect transition="in" filter="fade">
                                      <p:cBhvr>
                                        <p:cTn id="107" dur="500"/>
                                        <p:tgtEl>
                                          <p:spTgt spid="262"/>
                                        </p:tgtEl>
                                      </p:cBhvr>
                                    </p:animEffect>
                                  </p:childTnLst>
                                </p:cTn>
                              </p:par>
                              <p:par>
                                <p:cTn id="108" presetID="10" presetClass="entr" presetSubtype="0" fill="hold" nodeType="withEffect">
                                  <p:stCondLst>
                                    <p:cond delay="0"/>
                                  </p:stCondLst>
                                  <p:childTnLst>
                                    <p:set>
                                      <p:cBhvr>
                                        <p:cTn id="109" dur="1" fill="hold">
                                          <p:stCondLst>
                                            <p:cond delay="0"/>
                                          </p:stCondLst>
                                        </p:cTn>
                                        <p:tgtEl>
                                          <p:spTgt spid="248"/>
                                        </p:tgtEl>
                                        <p:attrNameLst>
                                          <p:attrName>style.visibility</p:attrName>
                                        </p:attrNameLst>
                                      </p:cBhvr>
                                      <p:to>
                                        <p:strVal val="visible"/>
                                      </p:to>
                                    </p:set>
                                    <p:animEffect transition="in" filter="fade">
                                      <p:cBhvr>
                                        <p:cTn id="110" dur="500"/>
                                        <p:tgtEl>
                                          <p:spTgt spid="24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66"/>
                                        </p:tgtEl>
                                        <p:attrNameLst>
                                          <p:attrName>style.visibility</p:attrName>
                                        </p:attrNameLst>
                                      </p:cBhvr>
                                      <p:to>
                                        <p:strVal val="visible"/>
                                      </p:to>
                                    </p:set>
                                    <p:animEffect transition="in" filter="fade">
                                      <p:cBhvr>
                                        <p:cTn id="115" dur="500"/>
                                        <p:tgtEl>
                                          <p:spTgt spid="166"/>
                                        </p:tgtEl>
                                      </p:cBhvr>
                                    </p:animEffect>
                                  </p:childTnLst>
                                </p:cTn>
                              </p:par>
                              <p:par>
                                <p:cTn id="116" presetID="10" presetClass="entr" presetSubtype="0" fill="hold" nodeType="withEffect">
                                  <p:stCondLst>
                                    <p:cond delay="0"/>
                                  </p:stCondLst>
                                  <p:childTnLst>
                                    <p:set>
                                      <p:cBhvr>
                                        <p:cTn id="117" dur="1" fill="hold">
                                          <p:stCondLst>
                                            <p:cond delay="0"/>
                                          </p:stCondLst>
                                        </p:cTn>
                                        <p:tgtEl>
                                          <p:spTgt spid="267"/>
                                        </p:tgtEl>
                                        <p:attrNameLst>
                                          <p:attrName>style.visibility</p:attrName>
                                        </p:attrNameLst>
                                      </p:cBhvr>
                                      <p:to>
                                        <p:strVal val="visible"/>
                                      </p:to>
                                    </p:set>
                                    <p:animEffect transition="in" filter="fade">
                                      <p:cBhvr>
                                        <p:cTn id="118" dur="500"/>
                                        <p:tgtEl>
                                          <p:spTgt spid="26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64"/>
                                        </p:tgtEl>
                                        <p:attrNameLst>
                                          <p:attrName>style.visibility</p:attrName>
                                        </p:attrNameLst>
                                      </p:cBhvr>
                                      <p:to>
                                        <p:strVal val="visible"/>
                                      </p:to>
                                    </p:set>
                                    <p:animEffect transition="in" filter="fade">
                                      <p:cBhvr>
                                        <p:cTn id="121" dur="500"/>
                                        <p:tgtEl>
                                          <p:spTgt spid="26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47"/>
                                        </p:tgtEl>
                                        <p:attrNameLst>
                                          <p:attrName>style.visibility</p:attrName>
                                        </p:attrNameLst>
                                      </p:cBhvr>
                                      <p:to>
                                        <p:strVal val="visible"/>
                                      </p:to>
                                    </p:set>
                                    <p:animEffect transition="in" filter="fade">
                                      <p:cBhvr>
                                        <p:cTn id="124" dur="500"/>
                                        <p:tgtEl>
                                          <p:spTgt spid="247"/>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261"/>
                                        </p:tgtEl>
                                        <p:attrNameLst>
                                          <p:attrName>style.visibility</p:attrName>
                                        </p:attrNameLst>
                                      </p:cBhvr>
                                      <p:to>
                                        <p:strVal val="visible"/>
                                      </p:to>
                                    </p:set>
                                    <p:animEffect transition="in" filter="fade">
                                      <p:cBhvr>
                                        <p:cTn id="129" dur="500"/>
                                        <p:tgtEl>
                                          <p:spTgt spid="261"/>
                                        </p:tgtEl>
                                      </p:cBhvr>
                                    </p:animEffect>
                                  </p:childTnLst>
                                </p:cTn>
                              </p:par>
                              <p:par>
                                <p:cTn id="130" presetID="10" presetClass="entr" presetSubtype="0" fill="hold" nodeType="withEffect">
                                  <p:stCondLst>
                                    <p:cond delay="0"/>
                                  </p:stCondLst>
                                  <p:childTnLst>
                                    <p:set>
                                      <p:cBhvr>
                                        <p:cTn id="131" dur="1" fill="hold">
                                          <p:stCondLst>
                                            <p:cond delay="0"/>
                                          </p:stCondLst>
                                        </p:cTn>
                                        <p:tgtEl>
                                          <p:spTgt spid="275"/>
                                        </p:tgtEl>
                                        <p:attrNameLst>
                                          <p:attrName>style.visibility</p:attrName>
                                        </p:attrNameLst>
                                      </p:cBhvr>
                                      <p:to>
                                        <p:strVal val="visible"/>
                                      </p:to>
                                    </p:set>
                                    <p:animEffect transition="in" filter="fade">
                                      <p:cBhvr>
                                        <p:cTn id="132" dur="500"/>
                                        <p:tgtEl>
                                          <p:spTgt spid="275"/>
                                        </p:tgtEl>
                                      </p:cBhvr>
                                    </p:animEffect>
                                  </p:childTnLst>
                                </p:cTn>
                              </p:par>
                            </p:childTnLst>
                          </p:cTn>
                        </p:par>
                        <p:par>
                          <p:cTn id="133" fill="hold">
                            <p:stCondLst>
                              <p:cond delay="500"/>
                            </p:stCondLst>
                            <p:childTnLst>
                              <p:par>
                                <p:cTn id="134" presetID="10" presetClass="entr" presetSubtype="0" fill="hold" grpId="0" nodeType="afterEffect">
                                  <p:stCondLst>
                                    <p:cond delay="0"/>
                                  </p:stCondLst>
                                  <p:childTnLst>
                                    <p:set>
                                      <p:cBhvr>
                                        <p:cTn id="135" dur="1" fill="hold">
                                          <p:stCondLst>
                                            <p:cond delay="0"/>
                                          </p:stCondLst>
                                        </p:cTn>
                                        <p:tgtEl>
                                          <p:spTgt spid="274"/>
                                        </p:tgtEl>
                                        <p:attrNameLst>
                                          <p:attrName>style.visibility</p:attrName>
                                        </p:attrNameLst>
                                      </p:cBhvr>
                                      <p:to>
                                        <p:strVal val="visible"/>
                                      </p:to>
                                    </p:set>
                                    <p:animEffect transition="in" filter="fade">
                                      <p:cBhvr>
                                        <p:cTn id="136"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5" grpId="0"/>
      <p:bldGraphic spid="166" grpId="0">
        <p:bldAsOne/>
      </p:bldGraphic>
      <p:bldP spid="172" grpId="0"/>
      <p:bldP spid="176" grpId="0"/>
      <p:bldP spid="180" grpId="0"/>
      <p:bldP spid="184" grpId="0"/>
      <p:bldP spid="185" grpId="0"/>
      <p:bldP spid="186" grpId="0"/>
      <p:bldP spid="187" grpId="0"/>
      <p:bldP spid="188" grpId="0"/>
      <p:bldP spid="189" grpId="0" animBg="1"/>
      <p:bldP spid="190" grpId="0" animBg="1"/>
      <p:bldP spid="191" grpId="0" animBg="1"/>
      <p:bldP spid="221" grpId="0"/>
      <p:bldP spid="222" grpId="0"/>
      <p:bldP spid="223" grpId="0"/>
      <p:bldP spid="239" grpId="0"/>
      <p:bldP spid="247" grpId="0"/>
      <p:bldP spid="261" grpId="0"/>
      <p:bldP spid="262" grpId="0"/>
      <p:bldP spid="263" grpId="0"/>
      <p:bldP spid="264" grpId="0"/>
      <p:bldP spid="27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18182A"/>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5619E8A-AB2D-48E6-A279-FD4BFCCF9142}"/>
              </a:ext>
            </a:extLst>
          </p:cNvPr>
          <p:cNvPicPr>
            <a:picLocks noChangeAspect="1"/>
          </p:cNvPicPr>
          <p:nvPr/>
        </p:nvPicPr>
        <p:blipFill>
          <a:blip r:embed="rId3"/>
          <a:stretch>
            <a:fillRect/>
          </a:stretch>
        </p:blipFill>
        <p:spPr>
          <a:xfrm>
            <a:off x="851922" y="1632784"/>
            <a:ext cx="2335389" cy="3160695"/>
          </a:xfrm>
          <a:prstGeom prst="rect">
            <a:avLst/>
          </a:prstGeom>
        </p:spPr>
      </p:pic>
      <p:sp>
        <p:nvSpPr>
          <p:cNvPr id="5" name="Title 1"/>
          <p:cNvSpPr txBox="1">
            <a:spLocks/>
          </p:cNvSpPr>
          <p:nvPr/>
        </p:nvSpPr>
        <p:spPr>
          <a:xfrm>
            <a:off x="3533981" y="1127438"/>
            <a:ext cx="3972052" cy="1235052"/>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685644">
              <a:defRPr/>
            </a:pPr>
            <a:r>
              <a:rPr lang="en-US" sz="3300" spc="-75">
                <a:solidFill>
                  <a:srgbClr val="0078D7"/>
                </a:solidFill>
                <a:latin typeface="Segoe UI Semibold" panose="020B0702040204020203" pitchFamily="34" charset="0"/>
                <a:cs typeface="Segoe UI Semibold" panose="020B0702040204020203" pitchFamily="34" charset="0"/>
              </a:rPr>
              <a:t>SQL Server </a:t>
            </a:r>
            <a:r>
              <a:rPr lang="en-US" sz="3300" spc="-75">
                <a:solidFill>
                  <a:srgbClr val="FFFFFF"/>
                </a:solidFill>
                <a:latin typeface="Segoe UI Semibold" panose="020B0702040204020203" pitchFamily="34" charset="0"/>
                <a:cs typeface="Segoe UI Semibold" panose="020B0702040204020203" pitchFamily="34" charset="0"/>
              </a:rPr>
              <a:t>2017</a:t>
            </a:r>
          </a:p>
        </p:txBody>
      </p:sp>
      <p:sp>
        <p:nvSpPr>
          <p:cNvPr id="7" name="Rectangle 6"/>
          <p:cNvSpPr/>
          <p:nvPr/>
        </p:nvSpPr>
        <p:spPr>
          <a:xfrm>
            <a:off x="3533981" y="2631434"/>
            <a:ext cx="5577890" cy="1186479"/>
          </a:xfrm>
          <a:prstGeom prst="rect">
            <a:avLst/>
          </a:prstGeom>
        </p:spPr>
        <p:txBody>
          <a:bodyPr wrap="square" lIns="109713">
            <a:spAutoFit/>
          </a:bodyPr>
          <a:lstStyle/>
          <a:p>
            <a:pPr defTabSz="699111">
              <a:lnSpc>
                <a:spcPct val="90000"/>
              </a:lnSpc>
              <a:spcBef>
                <a:spcPct val="0"/>
              </a:spcBef>
              <a:spcAft>
                <a:spcPts val="900"/>
              </a:spcAft>
              <a:defRPr/>
            </a:pPr>
            <a:r>
              <a:rPr lang="zh-TW" altLang="en-US" sz="1350" kern="0" dirty="0">
                <a:ln w="3175">
                  <a:noFill/>
                </a:ln>
                <a:solidFill>
                  <a:srgbClr val="FFFFFF"/>
                </a:solidFill>
                <a:latin typeface="Segoe UI"/>
                <a:cs typeface="Segoe UI Semibold" panose="020B0702040204020203" pitchFamily="34" charset="0"/>
                <a:sym typeface="Wingdings" panose="05000000000000000000" pitchFamily="2" charset="2"/>
              </a:rPr>
              <a:t>可以執行在任何平台上，可以自行選擇語言開發應用程式</a:t>
            </a:r>
            <a:endParaRPr lang="en-US" sz="1350" kern="0" dirty="0">
              <a:ln w="3175">
                <a:noFill/>
              </a:ln>
              <a:solidFill>
                <a:srgbClr val="FFFFFF"/>
              </a:solidFill>
              <a:latin typeface="Segoe UI"/>
              <a:cs typeface="Segoe UI Semibold" panose="020B0702040204020203" pitchFamily="34" charset="0"/>
              <a:sym typeface="Wingdings" panose="05000000000000000000" pitchFamily="2" charset="2"/>
            </a:endParaRPr>
          </a:p>
          <a:p>
            <a:pPr defTabSz="699111">
              <a:lnSpc>
                <a:spcPct val="90000"/>
              </a:lnSpc>
              <a:spcBef>
                <a:spcPct val="0"/>
              </a:spcBef>
              <a:spcAft>
                <a:spcPts val="900"/>
              </a:spcAft>
              <a:defRPr/>
            </a:pPr>
            <a:r>
              <a:rPr lang="zh-TW" altLang="en-US" sz="1350" kern="0" dirty="0">
                <a:ln w="3175">
                  <a:noFill/>
                </a:ln>
                <a:solidFill>
                  <a:srgbClr val="FFFFFF"/>
                </a:solidFill>
                <a:latin typeface="Segoe UI"/>
                <a:cs typeface="Segoe UI Semibold" panose="020B0702040204020203" pitchFamily="34" charset="0"/>
              </a:rPr>
              <a:t>經由支援圖形物件和查詢分析複雜的關係</a:t>
            </a:r>
            <a:endParaRPr lang="en-US" sz="1350" kern="0" dirty="0">
              <a:ln w="3175">
                <a:noFill/>
              </a:ln>
              <a:solidFill>
                <a:srgbClr val="FFFFFF"/>
              </a:solidFill>
              <a:latin typeface="Segoe UI"/>
              <a:cs typeface="Segoe UI Semibold" panose="020B0702040204020203" pitchFamily="34" charset="0"/>
            </a:endParaRPr>
          </a:p>
          <a:p>
            <a:pPr defTabSz="699111">
              <a:lnSpc>
                <a:spcPct val="90000"/>
              </a:lnSpc>
              <a:spcBef>
                <a:spcPct val="0"/>
              </a:spcBef>
              <a:spcAft>
                <a:spcPts val="900"/>
              </a:spcAft>
              <a:defRPr/>
            </a:pPr>
            <a:r>
              <a:rPr lang="zh-TW" altLang="en-US" sz="1350" kern="0" dirty="0">
                <a:ln w="3175">
                  <a:noFill/>
                </a:ln>
                <a:solidFill>
                  <a:srgbClr val="FFFFFF"/>
                </a:solidFill>
                <a:latin typeface="Segoe UI"/>
                <a:cs typeface="Segoe UI Semibold" panose="020B0702040204020203" pitchFamily="34" charset="0"/>
                <a:sym typeface="Wingdings" panose="05000000000000000000" pitchFamily="2" charset="2"/>
              </a:rPr>
              <a:t>藉由 </a:t>
            </a:r>
            <a:r>
              <a:rPr lang="en-US" altLang="zh-TW" sz="1350" kern="0" dirty="0">
                <a:ln w="3175">
                  <a:noFill/>
                </a:ln>
                <a:solidFill>
                  <a:srgbClr val="FFFFFF"/>
                </a:solidFill>
                <a:cs typeface="Segoe UI Semibold" panose="020B0702040204020203" pitchFamily="34" charset="0"/>
                <a:sym typeface="Wingdings" panose="05000000000000000000" pitchFamily="2" charset="2"/>
              </a:rPr>
              <a:t>R &amp; Python</a:t>
            </a:r>
            <a:r>
              <a:rPr lang="zh-TW" altLang="en-US" sz="1350" kern="0" dirty="0">
                <a:ln w="3175">
                  <a:noFill/>
                </a:ln>
                <a:solidFill>
                  <a:srgbClr val="FFFFFF"/>
                </a:solidFill>
                <a:cs typeface="Segoe UI Semibold" panose="020B0702040204020203" pitchFamily="34" charset="0"/>
                <a:sym typeface="Wingdings" panose="05000000000000000000" pitchFamily="2" charset="2"/>
              </a:rPr>
              <a:t> 完成進階的機器學習</a:t>
            </a:r>
            <a:r>
              <a:rPr lang="en-US" sz="1350" kern="0" dirty="0">
                <a:ln w="3175">
                  <a:noFill/>
                </a:ln>
                <a:solidFill>
                  <a:srgbClr val="FFFFFF"/>
                </a:solidFill>
                <a:latin typeface="Segoe UI"/>
                <a:cs typeface="Segoe UI Semibold" panose="020B0702040204020203" pitchFamily="34" charset="0"/>
                <a:sym typeface="Wingdings" panose="05000000000000000000" pitchFamily="2" charset="2"/>
              </a:rPr>
              <a:t> </a:t>
            </a:r>
          </a:p>
          <a:p>
            <a:pPr defTabSz="699111">
              <a:lnSpc>
                <a:spcPct val="90000"/>
              </a:lnSpc>
              <a:spcBef>
                <a:spcPct val="0"/>
              </a:spcBef>
              <a:spcAft>
                <a:spcPts val="900"/>
              </a:spcAft>
              <a:defRPr/>
            </a:pPr>
            <a:r>
              <a:rPr lang="zh-TW" altLang="en-US" sz="1350" kern="0" dirty="0">
                <a:ln w="3175">
                  <a:noFill/>
                </a:ln>
                <a:solidFill>
                  <a:srgbClr val="FFFFFF"/>
                </a:solidFill>
                <a:cs typeface="Segoe UI Semibold" panose="020B0702040204020203" pitchFamily="34" charset="0"/>
                <a:sym typeface="Wingdings" panose="05000000000000000000" pitchFamily="2" charset="2"/>
              </a:rPr>
              <a:t>彈性查詢處理提供更佳的效能</a:t>
            </a:r>
            <a:endParaRPr lang="en-US" sz="1350" kern="0" dirty="0">
              <a:ln w="3175">
                <a:noFill/>
              </a:ln>
              <a:solidFill>
                <a:srgbClr val="FFFFFF"/>
              </a:solidFill>
              <a:latin typeface="Segoe UI"/>
              <a:cs typeface="Segoe UI Semibold" panose="020B0702040204020203" pitchFamily="34" charset="0"/>
              <a:sym typeface="Wingdings" panose="05000000000000000000" pitchFamily="2" charset="2"/>
            </a:endParaRPr>
          </a:p>
        </p:txBody>
      </p:sp>
      <p:sp>
        <p:nvSpPr>
          <p:cNvPr id="2" name="Rectangle 1"/>
          <p:cNvSpPr/>
          <p:nvPr/>
        </p:nvSpPr>
        <p:spPr bwMode="auto">
          <a:xfrm>
            <a:off x="650" y="5150140"/>
            <a:ext cx="9142703" cy="85024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defRPr/>
            </a:pPr>
            <a:r>
              <a:rPr lang="zh-TW" altLang="en-US" sz="15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最先進、安全、智慧的資料平台</a:t>
            </a:r>
            <a:endParaRPr lang="en-US" sz="15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1B880BBB-9D19-46CF-AE92-B93CB86E8B85}"/>
              </a:ext>
            </a:extLst>
          </p:cNvPr>
          <p:cNvSpPr txBox="1"/>
          <p:nvPr/>
        </p:nvSpPr>
        <p:spPr>
          <a:xfrm>
            <a:off x="953620" y="3213131"/>
            <a:ext cx="2131994" cy="1052596"/>
          </a:xfrm>
          <a:prstGeom prst="rect">
            <a:avLst/>
          </a:prstGeom>
          <a:noFill/>
        </p:spPr>
        <p:txBody>
          <a:bodyPr wrap="none" lIns="137160" tIns="109728" rIns="137160" bIns="109728" rtlCol="0">
            <a:spAutoFit/>
          </a:bodyPr>
          <a:lstStyle/>
          <a:p>
            <a:pPr algn="ctr" defTabSz="685800">
              <a:lnSpc>
                <a:spcPct val="90000"/>
              </a:lnSpc>
              <a:spcAft>
                <a:spcPts val="450"/>
              </a:spcAft>
              <a:defRPr/>
            </a:pPr>
            <a:r>
              <a:rPr lang="en-US" sz="3000">
                <a:solidFill>
                  <a:srgbClr val="D2D2D2">
                    <a:lumMod val="25000"/>
                  </a:srgbClr>
                </a:solidFill>
                <a:latin typeface="Segoe UI"/>
                <a:cs typeface="Segoe UI Semibold" panose="020B0702040204020203" pitchFamily="34" charset="0"/>
              </a:rPr>
              <a:t>SQL Server</a:t>
            </a:r>
            <a:br>
              <a:rPr lang="en-US" sz="3000">
                <a:solidFill>
                  <a:srgbClr val="D2D2D2">
                    <a:lumMod val="25000"/>
                  </a:srgbClr>
                </a:solidFill>
                <a:latin typeface="Segoe UI Semibold" panose="020B0702040204020203" pitchFamily="34" charset="0"/>
                <a:cs typeface="Segoe UI Semibold" panose="020B0702040204020203" pitchFamily="34" charset="0"/>
              </a:rPr>
            </a:br>
            <a:r>
              <a:rPr lang="en-US" sz="3000">
                <a:solidFill>
                  <a:srgbClr val="D2D2D2">
                    <a:lumMod val="25000"/>
                  </a:srgbClr>
                </a:solidFill>
                <a:latin typeface="Segoe UI Semibold" panose="020B0702040204020203" pitchFamily="34" charset="0"/>
                <a:cs typeface="Segoe UI Semibold" panose="020B0702040204020203" pitchFamily="34" charset="0"/>
              </a:rPr>
              <a:t>2017</a:t>
            </a:r>
          </a:p>
        </p:txBody>
      </p:sp>
      <p:grpSp>
        <p:nvGrpSpPr>
          <p:cNvPr id="3" name="Group 2">
            <a:extLst>
              <a:ext uri="{FF2B5EF4-FFF2-40B4-BE49-F238E27FC236}">
                <a16:creationId xmlns:a16="http://schemas.microsoft.com/office/drawing/2014/main" id="{28098FA3-52DF-4F8E-B72B-F9B40BB6040A}"/>
              </a:ext>
            </a:extLst>
          </p:cNvPr>
          <p:cNvGrpSpPr/>
          <p:nvPr/>
        </p:nvGrpSpPr>
        <p:grpSpPr>
          <a:xfrm>
            <a:off x="3702132" y="4063772"/>
            <a:ext cx="1739738" cy="490188"/>
            <a:chOff x="5118714" y="4441138"/>
            <a:chExt cx="3083586" cy="868830"/>
          </a:xfrm>
        </p:grpSpPr>
        <p:pic>
          <p:nvPicPr>
            <p:cNvPr id="46" name="Picture 6" descr="Image result for docker logo 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7038"/>
            <a:stretch/>
          </p:blipFill>
          <p:spPr bwMode="auto">
            <a:xfrm>
              <a:off x="7222656" y="4501038"/>
              <a:ext cx="979644" cy="65198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linux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0741" y="4441138"/>
              <a:ext cx="786171" cy="8688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Image result for azure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8714" y="4498886"/>
              <a:ext cx="734251" cy="7342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7478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ight Arrow 65"/>
          <p:cNvSpPr/>
          <p:nvPr/>
        </p:nvSpPr>
        <p:spPr bwMode="auto">
          <a:xfrm rot="5400000">
            <a:off x="7131641" y="3436833"/>
            <a:ext cx="619125" cy="204107"/>
          </a:xfrm>
          <a:prstGeom prst="rightArrow">
            <a:avLst/>
          </a:prstGeom>
          <a:solidFill>
            <a:srgbClr val="15AD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18"/>
          <p:cNvSpPr>
            <a:spLocks/>
          </p:cNvSpPr>
          <p:nvPr/>
        </p:nvSpPr>
        <p:spPr bwMode="auto">
          <a:xfrm flipH="1">
            <a:off x="6577511" y="2254518"/>
            <a:ext cx="1709672" cy="1095976"/>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2C6"/>
          </a:solidFill>
          <a:ln>
            <a:noFill/>
          </a:ln>
        </p:spPr>
        <p:txBody>
          <a:bodyPr vert="horz" wrap="square" lIns="68570" tIns="34285" rIns="68570" bIns="34285" numCol="1" anchor="t" anchorCtr="0" compatLnSpc="1">
            <a:prstTxWarp prst="textNoShape">
              <a:avLst/>
            </a:prstTxWarp>
          </a:bodyPr>
          <a:lstStyle/>
          <a:p>
            <a:pPr defTabSz="685800">
              <a:defRPr/>
            </a:pPr>
            <a:endParaRPr lang="en-US" sz="1350" kern="0">
              <a:solidFill>
                <a:srgbClr val="000000"/>
              </a:solidFill>
              <a:latin typeface="Segoe UI"/>
            </a:endParaRPr>
          </a:p>
        </p:txBody>
      </p:sp>
      <p:sp>
        <p:nvSpPr>
          <p:cNvPr id="20" name="Freeform 6"/>
          <p:cNvSpPr>
            <a:spLocks/>
          </p:cNvSpPr>
          <p:nvPr/>
        </p:nvSpPr>
        <p:spPr bwMode="auto">
          <a:xfrm flipH="1">
            <a:off x="5082209" y="2685283"/>
            <a:ext cx="2114390" cy="1251338"/>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23" name="Right Arrow 22"/>
          <p:cNvSpPr/>
          <p:nvPr/>
        </p:nvSpPr>
        <p:spPr bwMode="auto">
          <a:xfrm>
            <a:off x="4838021" y="3238713"/>
            <a:ext cx="619125" cy="204107"/>
          </a:xfrm>
          <a:prstGeom prst="rightArrow">
            <a:avLst/>
          </a:prstGeom>
          <a:solidFill>
            <a:srgbClr val="15AD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itle 1"/>
          <p:cNvSpPr>
            <a:spLocks noGrp="1"/>
          </p:cNvSpPr>
          <p:nvPr>
            <p:ph type="title" idx="4294967295"/>
          </p:nvPr>
        </p:nvSpPr>
        <p:spPr>
          <a:xfrm>
            <a:off x="155028" y="825318"/>
            <a:ext cx="8740775" cy="898708"/>
          </a:xfrm>
        </p:spPr>
        <p:txBody>
          <a:bodyPr vert="horz" wrap="square" lIns="146304" tIns="91440" rIns="146304" bIns="91440" rtlCol="0" anchor="t">
            <a:normAutofit/>
          </a:bodyPr>
          <a:lstStyle/>
          <a:p>
            <a:pPr>
              <a:lnSpc>
                <a:spcPct val="100000"/>
              </a:lnSpc>
            </a:pPr>
            <a:r>
              <a:rPr lang="zh-TW" altLang="en-US" sz="4400" dirty="0">
                <a:solidFill>
                  <a:schemeClr val="bg2">
                    <a:lumMod val="50000"/>
                  </a:schemeClr>
                </a:solidFill>
              </a:rPr>
              <a:t>查詢儲存區</a:t>
            </a:r>
            <a:endParaRPr lang="en-US" sz="4400" dirty="0">
              <a:solidFill>
                <a:schemeClr val="bg2">
                  <a:lumMod val="50000"/>
                </a:schemeClr>
              </a:solidFill>
            </a:endParaRPr>
          </a:p>
        </p:txBody>
      </p:sp>
      <p:sp>
        <p:nvSpPr>
          <p:cNvPr id="308" name="Rectangle 307"/>
          <p:cNvSpPr/>
          <p:nvPr/>
        </p:nvSpPr>
        <p:spPr>
          <a:xfrm>
            <a:off x="260604" y="1554532"/>
            <a:ext cx="8390308" cy="415498"/>
          </a:xfrm>
          <a:prstGeom prst="rect">
            <a:avLst/>
          </a:prstGeom>
        </p:spPr>
        <p:txBody>
          <a:bodyPr wrap="square">
            <a:spAutoFit/>
          </a:bodyPr>
          <a:lstStyle/>
          <a:p>
            <a:pPr defTabSz="466290">
              <a:spcAft>
                <a:spcPts val="900"/>
              </a:spcAft>
              <a:defRPr/>
            </a:pPr>
            <a:r>
              <a:rPr lang="zh-TW" altLang="en-US" sz="2100" dirty="0">
                <a:solidFill>
                  <a:srgbClr val="000000"/>
                </a:solidFill>
                <a:latin typeface="Segoe UI Light"/>
              </a:rPr>
              <a:t>廣泛的查詢效能資訊</a:t>
            </a:r>
            <a:endParaRPr lang="en-US" sz="2100" dirty="0">
              <a:solidFill>
                <a:srgbClr val="000000"/>
              </a:solidFill>
              <a:latin typeface="Segoe UI Light"/>
            </a:endParaRPr>
          </a:p>
        </p:txBody>
      </p:sp>
      <p:pic>
        <p:nvPicPr>
          <p:cNvPr id="6" name="Picture 5"/>
          <p:cNvPicPr>
            <a:picLocks noChangeAspect="1"/>
          </p:cNvPicPr>
          <p:nvPr/>
        </p:nvPicPr>
        <p:blipFill>
          <a:blip r:embed="rId3"/>
          <a:stretch>
            <a:fillRect/>
          </a:stretch>
        </p:blipFill>
        <p:spPr>
          <a:xfrm>
            <a:off x="6980490" y="2487653"/>
            <a:ext cx="934930" cy="676942"/>
          </a:xfrm>
          <a:prstGeom prst="rect">
            <a:avLst/>
          </a:prstGeom>
        </p:spPr>
      </p:pic>
      <p:sp>
        <p:nvSpPr>
          <p:cNvPr id="81" name="TextBox 80"/>
          <p:cNvSpPr txBox="1"/>
          <p:nvPr/>
        </p:nvSpPr>
        <p:spPr>
          <a:xfrm>
            <a:off x="4353012" y="3631863"/>
            <a:ext cx="661326" cy="230832"/>
          </a:xfrm>
          <a:prstGeom prst="rect">
            <a:avLst/>
          </a:prstGeom>
          <a:noFill/>
        </p:spPr>
        <p:txBody>
          <a:bodyPr wrap="square" rtlCol="0">
            <a:spAutoFit/>
          </a:bodyPr>
          <a:lstStyle/>
          <a:p>
            <a:pPr algn="ctr" defTabSz="699557">
              <a:defRPr/>
            </a:pPr>
            <a:r>
              <a:rPr lang="zh-TW" altLang="en-US" sz="900" kern="0" dirty="0">
                <a:solidFill>
                  <a:srgbClr val="000000"/>
                </a:solidFill>
                <a:latin typeface="Segoe UI"/>
              </a:rPr>
              <a:t>查詢</a:t>
            </a:r>
            <a:endParaRPr lang="en-US" sz="900" kern="0" dirty="0">
              <a:solidFill>
                <a:srgbClr val="000000"/>
              </a:solidFill>
              <a:latin typeface="Segoe UI"/>
            </a:endParaRPr>
          </a:p>
        </p:txBody>
      </p:sp>
      <p:sp>
        <p:nvSpPr>
          <p:cNvPr id="16" name="Content Placeholder 1"/>
          <p:cNvSpPr txBox="1">
            <a:spLocks/>
          </p:cNvSpPr>
          <p:nvPr/>
        </p:nvSpPr>
        <p:spPr>
          <a:xfrm>
            <a:off x="297291" y="2119506"/>
            <a:ext cx="4579648" cy="3618304"/>
          </a:xfrm>
          <a:prstGeom prst="rect">
            <a:avLst/>
          </a:prstGeom>
        </p:spPr>
        <p:txBody>
          <a:bodyPr lIns="186512"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66290">
              <a:spcBef>
                <a:spcPts val="0"/>
              </a:spcBef>
              <a:spcAft>
                <a:spcPts val="450"/>
              </a:spcAft>
              <a:buNone/>
              <a:defRPr/>
            </a:pPr>
            <a:r>
              <a:rPr lang="zh-TW" altLang="en-US" sz="2100" dirty="0">
                <a:solidFill>
                  <a:srgbClr val="000000"/>
                </a:solidFill>
              </a:rPr>
              <a:t>資料庫的</a:t>
            </a:r>
            <a:r>
              <a:rPr lang="zh-TW" altLang="en-US" sz="2100" b="1" dirty="0">
                <a:solidFill>
                  <a:srgbClr val="000000"/>
                </a:solidFill>
              </a:rPr>
              <a:t>飛行記錄器</a:t>
            </a:r>
            <a:r>
              <a:rPr lang="zh-TW" altLang="en-US" sz="2100" dirty="0">
                <a:solidFill>
                  <a:srgbClr val="000000"/>
                </a:solidFill>
              </a:rPr>
              <a:t>：</a:t>
            </a:r>
            <a:endParaRPr lang="en-US" sz="2100" dirty="0">
              <a:solidFill>
                <a:srgbClr val="000000"/>
              </a:solidFill>
            </a:endParaRPr>
          </a:p>
          <a:p>
            <a:pPr marL="257165" indent="-257165" defTabSz="466290">
              <a:spcBef>
                <a:spcPts val="0"/>
              </a:spcBef>
              <a:spcAft>
                <a:spcPts val="450"/>
              </a:spcAft>
              <a:defRPr/>
            </a:pPr>
            <a:r>
              <a:rPr lang="zh-TW" altLang="en-US" sz="1500" dirty="0">
                <a:solidFill>
                  <a:srgbClr val="000000"/>
                </a:solidFill>
              </a:rPr>
              <a:t>查詢、執行計畫、編譯和執行的統計資訊隨手可得</a:t>
            </a:r>
            <a:endParaRPr lang="en-US" sz="1500" dirty="0">
              <a:solidFill>
                <a:srgbClr val="000000"/>
              </a:solidFill>
            </a:endParaRPr>
          </a:p>
          <a:p>
            <a:pPr marL="257165" indent="-257165" defTabSz="466290">
              <a:spcBef>
                <a:spcPts val="0"/>
              </a:spcBef>
              <a:spcAft>
                <a:spcPts val="450"/>
              </a:spcAft>
              <a:defRPr/>
            </a:pPr>
            <a:r>
              <a:rPr lang="zh-TW" altLang="en-US" sz="1500" dirty="0">
                <a:solidFill>
                  <a:srgbClr val="000000"/>
                </a:solidFill>
              </a:rPr>
              <a:t>讓你迅速、簡單地確認並修正效能問題</a:t>
            </a:r>
            <a:endParaRPr lang="en-US" sz="1500" dirty="0">
              <a:solidFill>
                <a:srgbClr val="000000"/>
              </a:solidFill>
            </a:endParaRPr>
          </a:p>
          <a:p>
            <a:pPr marL="0" indent="0" defTabSz="466290">
              <a:spcBef>
                <a:spcPts val="0"/>
              </a:spcBef>
              <a:spcAft>
                <a:spcPts val="450"/>
              </a:spcAft>
              <a:buNone/>
              <a:defRPr/>
            </a:pPr>
            <a:r>
              <a:rPr lang="zh-TW" altLang="en-US" sz="2100" dirty="0">
                <a:solidFill>
                  <a:srgbClr val="000000"/>
                </a:solidFill>
              </a:rPr>
              <a:t>適合如下的場景</a:t>
            </a:r>
            <a:r>
              <a:rPr lang="en-US" sz="2100" dirty="0">
                <a:solidFill>
                  <a:srgbClr val="000000"/>
                </a:solidFill>
              </a:rPr>
              <a:t>:</a:t>
            </a:r>
          </a:p>
          <a:p>
            <a:pPr marL="257165" indent="-257165" defTabSz="466290">
              <a:spcBef>
                <a:spcPts val="0"/>
              </a:spcBef>
              <a:spcAft>
                <a:spcPts val="450"/>
              </a:spcAft>
              <a:defRPr/>
            </a:pPr>
            <a:r>
              <a:rPr lang="zh-TW" altLang="en-US" sz="1500" dirty="0">
                <a:solidFill>
                  <a:srgbClr val="000000"/>
                </a:solidFill>
              </a:rPr>
              <a:t>找尋變慢的查詢</a:t>
            </a:r>
            <a:endParaRPr lang="en-US" sz="1500" dirty="0">
              <a:solidFill>
                <a:srgbClr val="000000"/>
              </a:solidFill>
            </a:endParaRPr>
          </a:p>
          <a:p>
            <a:pPr marL="257165" indent="-257165" defTabSz="466290">
              <a:spcBef>
                <a:spcPts val="0"/>
              </a:spcBef>
              <a:spcAft>
                <a:spcPts val="450"/>
              </a:spcAft>
              <a:defRPr/>
            </a:pPr>
            <a:r>
              <a:rPr lang="zh-TW" altLang="en-US" sz="1500" dirty="0">
                <a:solidFill>
                  <a:srgbClr val="000000"/>
                </a:solidFill>
              </a:rPr>
              <a:t>確認最耗資源的查詢</a:t>
            </a:r>
            <a:endParaRPr lang="en-US" sz="1500" dirty="0">
              <a:solidFill>
                <a:srgbClr val="000000"/>
              </a:solidFill>
            </a:endParaRPr>
          </a:p>
          <a:p>
            <a:pPr marL="257165" indent="-257165" defTabSz="466290">
              <a:spcBef>
                <a:spcPts val="0"/>
              </a:spcBef>
              <a:spcAft>
                <a:spcPts val="450"/>
              </a:spcAft>
              <a:defRPr/>
            </a:pPr>
            <a:r>
              <a:rPr lang="en-US" sz="1500" dirty="0">
                <a:solidFill>
                  <a:srgbClr val="000000"/>
                </a:solidFill>
              </a:rPr>
              <a:t>Ad-hoc </a:t>
            </a:r>
            <a:r>
              <a:rPr lang="zh-TW" altLang="en-US" sz="1500" dirty="0">
                <a:solidFill>
                  <a:srgbClr val="000000"/>
                </a:solidFill>
              </a:rPr>
              <a:t>負載的最佳化</a:t>
            </a:r>
            <a:endParaRPr lang="en-US" sz="1500" dirty="0">
              <a:solidFill>
                <a:srgbClr val="000000"/>
              </a:solidFill>
            </a:endParaRPr>
          </a:p>
          <a:p>
            <a:pPr marL="257165" indent="-257165" defTabSz="466290">
              <a:spcBef>
                <a:spcPts val="0"/>
              </a:spcBef>
              <a:spcAft>
                <a:spcPts val="450"/>
              </a:spcAft>
              <a:defRPr/>
            </a:pPr>
            <a:r>
              <a:rPr lang="zh-TW" altLang="en-US" sz="1500" dirty="0">
                <a:solidFill>
                  <a:srgbClr val="000000"/>
                </a:solidFill>
              </a:rPr>
              <a:t>平順升級應用程式</a:t>
            </a:r>
            <a:endParaRPr lang="en-US" sz="1500" dirty="0">
              <a:solidFill>
                <a:srgbClr val="000000"/>
              </a:solidFill>
            </a:endParaRPr>
          </a:p>
          <a:p>
            <a:pPr marL="257165" indent="-257165" defTabSz="466290">
              <a:spcBef>
                <a:spcPts val="0"/>
              </a:spcBef>
              <a:spcAft>
                <a:spcPts val="450"/>
              </a:spcAft>
              <a:defRPr/>
            </a:pPr>
            <a:endParaRPr lang="en-US" sz="2100" dirty="0">
              <a:solidFill>
                <a:srgbClr val="000000"/>
              </a:solidFill>
            </a:endParaRPr>
          </a:p>
          <a:p>
            <a:pPr marL="257165" indent="-257165" defTabSz="466290">
              <a:spcBef>
                <a:spcPts val="0"/>
              </a:spcBef>
              <a:spcAft>
                <a:spcPts val="450"/>
              </a:spcAft>
              <a:defRPr/>
            </a:pPr>
            <a:endParaRPr lang="en-US" sz="2100" dirty="0">
              <a:solidFill>
                <a:srgbClr val="000000"/>
              </a:solidFill>
            </a:endParaRPr>
          </a:p>
        </p:txBody>
      </p:sp>
      <p:grpSp>
        <p:nvGrpSpPr>
          <p:cNvPr id="5" name="Group 4"/>
          <p:cNvGrpSpPr/>
          <p:nvPr/>
        </p:nvGrpSpPr>
        <p:grpSpPr>
          <a:xfrm>
            <a:off x="4407825" y="3000889"/>
            <a:ext cx="554182" cy="637097"/>
            <a:chOff x="6985001" y="3405907"/>
            <a:chExt cx="738909" cy="849462"/>
          </a:xfrm>
        </p:grpSpPr>
        <p:sp>
          <p:nvSpPr>
            <p:cNvPr id="4" name="Rectangle 3"/>
            <p:cNvSpPr/>
            <p:nvPr/>
          </p:nvSpPr>
          <p:spPr bwMode="auto">
            <a:xfrm>
              <a:off x="6985001" y="3463636"/>
              <a:ext cx="738909" cy="7389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p:cNvSpPr txBox="1"/>
            <p:nvPr/>
          </p:nvSpPr>
          <p:spPr>
            <a:xfrm>
              <a:off x="7065820" y="3405907"/>
              <a:ext cx="593753" cy="849462"/>
            </a:xfrm>
            <a:prstGeom prst="rect">
              <a:avLst/>
            </a:prstGeom>
            <a:noFill/>
          </p:spPr>
          <p:txBody>
            <a:bodyPr wrap="none" lIns="137160" tIns="109728" rIns="137160" bIns="109728" rtlCol="0">
              <a:spAutoFit/>
            </a:bodyPr>
            <a:lstStyle/>
            <a:p>
              <a:pPr defTabSz="685800">
                <a:lnSpc>
                  <a:spcPct val="90000"/>
                </a:lnSpc>
                <a:spcAft>
                  <a:spcPts val="450"/>
                </a:spcAft>
                <a:defRPr/>
              </a:pPr>
              <a:r>
                <a:rPr lang="en-US" sz="3000" b="1">
                  <a:solidFill>
                    <a:srgbClr val="FFFFFF"/>
                  </a:solidFill>
                  <a:latin typeface="Segoe UI"/>
                </a:rPr>
                <a:t>?</a:t>
              </a:r>
            </a:p>
          </p:txBody>
        </p:sp>
      </p:grpSp>
      <p:sp>
        <p:nvSpPr>
          <p:cNvPr id="21" name="TextBox 20"/>
          <p:cNvSpPr txBox="1"/>
          <p:nvPr/>
        </p:nvSpPr>
        <p:spPr>
          <a:xfrm>
            <a:off x="5682475" y="3493364"/>
            <a:ext cx="919431" cy="369332"/>
          </a:xfrm>
          <a:prstGeom prst="rect">
            <a:avLst/>
          </a:prstGeom>
          <a:noFill/>
        </p:spPr>
        <p:txBody>
          <a:bodyPr wrap="square" rtlCol="0">
            <a:spAutoFit/>
          </a:bodyPr>
          <a:lstStyle/>
          <a:p>
            <a:pPr algn="ctr" defTabSz="685800">
              <a:defRPr/>
            </a:pPr>
            <a:r>
              <a:rPr lang="en-US" sz="900" kern="0">
                <a:solidFill>
                  <a:srgbClr val="000000"/>
                </a:solidFill>
                <a:latin typeface="Segoe UI"/>
              </a:rPr>
              <a:t>                       SQL Database </a:t>
            </a:r>
          </a:p>
        </p:txBody>
      </p:sp>
      <p:pic>
        <p:nvPicPr>
          <p:cNvPr id="22" name="Picture 21"/>
          <p:cNvPicPr>
            <a:picLocks noChangeAspect="1"/>
          </p:cNvPicPr>
          <p:nvPr/>
        </p:nvPicPr>
        <p:blipFill>
          <a:blip r:embed="rId4"/>
          <a:stretch>
            <a:fillRect/>
          </a:stretch>
        </p:blipFill>
        <p:spPr>
          <a:xfrm>
            <a:off x="5832877" y="2970475"/>
            <a:ext cx="636148" cy="636148"/>
          </a:xfrm>
          <a:prstGeom prst="rect">
            <a:avLst/>
          </a:prstGeom>
        </p:spPr>
      </p:pic>
      <p:grpSp>
        <p:nvGrpSpPr>
          <p:cNvPr id="7" name="Group 6"/>
          <p:cNvGrpSpPr/>
          <p:nvPr/>
        </p:nvGrpSpPr>
        <p:grpSpPr>
          <a:xfrm>
            <a:off x="6628468" y="3987214"/>
            <a:ext cx="1615709" cy="1297880"/>
            <a:chOff x="9241675" y="4011902"/>
            <a:chExt cx="2606675" cy="2093913"/>
          </a:xfrm>
        </p:grpSpPr>
        <p:sp>
          <p:nvSpPr>
            <p:cNvPr id="24" name="Freeform 5"/>
            <p:cNvSpPr>
              <a:spLocks/>
            </p:cNvSpPr>
            <p:nvPr/>
          </p:nvSpPr>
          <p:spPr bwMode="auto">
            <a:xfrm>
              <a:off x="10821238" y="5243802"/>
              <a:ext cx="858837" cy="862013"/>
            </a:xfrm>
            <a:custGeom>
              <a:avLst/>
              <a:gdLst>
                <a:gd name="T0" fmla="*/ 271 w 541"/>
                <a:gd name="T1" fmla="*/ 0 h 543"/>
                <a:gd name="T2" fmla="*/ 242 w 541"/>
                <a:gd name="T3" fmla="*/ 3 h 543"/>
                <a:gd name="T4" fmla="*/ 216 w 541"/>
                <a:gd name="T5" fmla="*/ 6 h 543"/>
                <a:gd name="T6" fmla="*/ 190 w 541"/>
                <a:gd name="T7" fmla="*/ 11 h 543"/>
                <a:gd name="T8" fmla="*/ 167 w 541"/>
                <a:gd name="T9" fmla="*/ 20 h 543"/>
                <a:gd name="T10" fmla="*/ 141 w 541"/>
                <a:gd name="T11" fmla="*/ 34 h 543"/>
                <a:gd name="T12" fmla="*/ 121 w 541"/>
                <a:gd name="T13" fmla="*/ 46 h 543"/>
                <a:gd name="T14" fmla="*/ 98 w 541"/>
                <a:gd name="T15" fmla="*/ 63 h 543"/>
                <a:gd name="T16" fmla="*/ 81 w 541"/>
                <a:gd name="T17" fmla="*/ 80 h 543"/>
                <a:gd name="T18" fmla="*/ 61 w 541"/>
                <a:gd name="T19" fmla="*/ 98 h 543"/>
                <a:gd name="T20" fmla="*/ 46 w 541"/>
                <a:gd name="T21" fmla="*/ 121 h 543"/>
                <a:gd name="T22" fmla="*/ 32 w 541"/>
                <a:gd name="T23" fmla="*/ 144 h 543"/>
                <a:gd name="T24" fmla="*/ 21 w 541"/>
                <a:gd name="T25" fmla="*/ 167 h 543"/>
                <a:gd name="T26" fmla="*/ 12 w 541"/>
                <a:gd name="T27" fmla="*/ 190 h 543"/>
                <a:gd name="T28" fmla="*/ 3 w 541"/>
                <a:gd name="T29" fmla="*/ 218 h 543"/>
                <a:gd name="T30" fmla="*/ 0 w 541"/>
                <a:gd name="T31" fmla="*/ 244 h 543"/>
                <a:gd name="T32" fmla="*/ 0 w 541"/>
                <a:gd name="T33" fmla="*/ 273 h 543"/>
                <a:gd name="T34" fmla="*/ 0 w 541"/>
                <a:gd name="T35" fmla="*/ 302 h 543"/>
                <a:gd name="T36" fmla="*/ 3 w 541"/>
                <a:gd name="T37" fmla="*/ 325 h 543"/>
                <a:gd name="T38" fmla="*/ 12 w 541"/>
                <a:gd name="T39" fmla="*/ 353 h 543"/>
                <a:gd name="T40" fmla="*/ 21 w 541"/>
                <a:gd name="T41" fmla="*/ 376 h 543"/>
                <a:gd name="T42" fmla="*/ 32 w 541"/>
                <a:gd name="T43" fmla="*/ 402 h 543"/>
                <a:gd name="T44" fmla="*/ 46 w 541"/>
                <a:gd name="T45" fmla="*/ 422 h 543"/>
                <a:gd name="T46" fmla="*/ 61 w 541"/>
                <a:gd name="T47" fmla="*/ 445 h 543"/>
                <a:gd name="T48" fmla="*/ 81 w 541"/>
                <a:gd name="T49" fmla="*/ 463 h 543"/>
                <a:gd name="T50" fmla="*/ 98 w 541"/>
                <a:gd name="T51" fmla="*/ 483 h 543"/>
                <a:gd name="T52" fmla="*/ 121 w 541"/>
                <a:gd name="T53" fmla="*/ 497 h 543"/>
                <a:gd name="T54" fmla="*/ 141 w 541"/>
                <a:gd name="T55" fmla="*/ 509 h 543"/>
                <a:gd name="T56" fmla="*/ 167 w 541"/>
                <a:gd name="T57" fmla="*/ 520 h 543"/>
                <a:gd name="T58" fmla="*/ 190 w 541"/>
                <a:gd name="T59" fmla="*/ 532 h 543"/>
                <a:gd name="T60" fmla="*/ 216 w 541"/>
                <a:gd name="T61" fmla="*/ 537 h 543"/>
                <a:gd name="T62" fmla="*/ 242 w 541"/>
                <a:gd name="T63" fmla="*/ 540 h 543"/>
                <a:gd name="T64" fmla="*/ 271 w 541"/>
                <a:gd name="T65" fmla="*/ 543 h 543"/>
                <a:gd name="T66" fmla="*/ 300 w 541"/>
                <a:gd name="T67" fmla="*/ 540 h 543"/>
                <a:gd name="T68" fmla="*/ 323 w 541"/>
                <a:gd name="T69" fmla="*/ 537 h 543"/>
                <a:gd name="T70" fmla="*/ 351 w 541"/>
                <a:gd name="T71" fmla="*/ 532 h 543"/>
                <a:gd name="T72" fmla="*/ 374 w 541"/>
                <a:gd name="T73" fmla="*/ 520 h 543"/>
                <a:gd name="T74" fmla="*/ 397 w 541"/>
                <a:gd name="T75" fmla="*/ 509 h 543"/>
                <a:gd name="T76" fmla="*/ 420 w 541"/>
                <a:gd name="T77" fmla="*/ 497 h 543"/>
                <a:gd name="T78" fmla="*/ 440 w 541"/>
                <a:gd name="T79" fmla="*/ 483 h 543"/>
                <a:gd name="T80" fmla="*/ 461 w 541"/>
                <a:gd name="T81" fmla="*/ 466 h 543"/>
                <a:gd name="T82" fmla="*/ 475 w 541"/>
                <a:gd name="T83" fmla="*/ 448 h 543"/>
                <a:gd name="T84" fmla="*/ 492 w 541"/>
                <a:gd name="T85" fmla="*/ 425 h 543"/>
                <a:gd name="T86" fmla="*/ 507 w 541"/>
                <a:gd name="T87" fmla="*/ 405 h 543"/>
                <a:gd name="T88" fmla="*/ 515 w 541"/>
                <a:gd name="T89" fmla="*/ 379 h 543"/>
                <a:gd name="T90" fmla="*/ 530 w 541"/>
                <a:gd name="T91" fmla="*/ 356 h 543"/>
                <a:gd name="T92" fmla="*/ 535 w 541"/>
                <a:gd name="T93" fmla="*/ 330 h 543"/>
                <a:gd name="T94" fmla="*/ 538 w 541"/>
                <a:gd name="T95" fmla="*/ 307 h 543"/>
                <a:gd name="T96" fmla="*/ 541 w 541"/>
                <a:gd name="T97" fmla="*/ 279 h 543"/>
                <a:gd name="T98" fmla="*/ 271 w 541"/>
                <a:gd name="T99" fmla="*/ 279 h 543"/>
                <a:gd name="T100" fmla="*/ 271 w 541"/>
                <a:gd name="T10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543">
                  <a:moveTo>
                    <a:pt x="271" y="0"/>
                  </a:moveTo>
                  <a:lnTo>
                    <a:pt x="242" y="3"/>
                  </a:lnTo>
                  <a:lnTo>
                    <a:pt x="216" y="6"/>
                  </a:lnTo>
                  <a:lnTo>
                    <a:pt x="190" y="11"/>
                  </a:lnTo>
                  <a:lnTo>
                    <a:pt x="167" y="20"/>
                  </a:lnTo>
                  <a:lnTo>
                    <a:pt x="141" y="34"/>
                  </a:lnTo>
                  <a:lnTo>
                    <a:pt x="121" y="46"/>
                  </a:lnTo>
                  <a:lnTo>
                    <a:pt x="98" y="63"/>
                  </a:lnTo>
                  <a:lnTo>
                    <a:pt x="81" y="80"/>
                  </a:lnTo>
                  <a:lnTo>
                    <a:pt x="61" y="98"/>
                  </a:lnTo>
                  <a:lnTo>
                    <a:pt x="46" y="121"/>
                  </a:lnTo>
                  <a:lnTo>
                    <a:pt x="32" y="144"/>
                  </a:lnTo>
                  <a:lnTo>
                    <a:pt x="21" y="167"/>
                  </a:lnTo>
                  <a:lnTo>
                    <a:pt x="12" y="190"/>
                  </a:lnTo>
                  <a:lnTo>
                    <a:pt x="3" y="218"/>
                  </a:lnTo>
                  <a:lnTo>
                    <a:pt x="0" y="244"/>
                  </a:lnTo>
                  <a:lnTo>
                    <a:pt x="0" y="273"/>
                  </a:lnTo>
                  <a:lnTo>
                    <a:pt x="0" y="302"/>
                  </a:lnTo>
                  <a:lnTo>
                    <a:pt x="3" y="325"/>
                  </a:lnTo>
                  <a:lnTo>
                    <a:pt x="12" y="353"/>
                  </a:lnTo>
                  <a:lnTo>
                    <a:pt x="21" y="376"/>
                  </a:lnTo>
                  <a:lnTo>
                    <a:pt x="32" y="402"/>
                  </a:lnTo>
                  <a:lnTo>
                    <a:pt x="46" y="422"/>
                  </a:lnTo>
                  <a:lnTo>
                    <a:pt x="61" y="445"/>
                  </a:lnTo>
                  <a:lnTo>
                    <a:pt x="81" y="463"/>
                  </a:lnTo>
                  <a:lnTo>
                    <a:pt x="98" y="483"/>
                  </a:lnTo>
                  <a:lnTo>
                    <a:pt x="121" y="497"/>
                  </a:lnTo>
                  <a:lnTo>
                    <a:pt x="141" y="509"/>
                  </a:lnTo>
                  <a:lnTo>
                    <a:pt x="167" y="520"/>
                  </a:lnTo>
                  <a:lnTo>
                    <a:pt x="190" y="532"/>
                  </a:lnTo>
                  <a:lnTo>
                    <a:pt x="216" y="537"/>
                  </a:lnTo>
                  <a:lnTo>
                    <a:pt x="242" y="540"/>
                  </a:lnTo>
                  <a:lnTo>
                    <a:pt x="271" y="543"/>
                  </a:lnTo>
                  <a:lnTo>
                    <a:pt x="300" y="540"/>
                  </a:lnTo>
                  <a:lnTo>
                    <a:pt x="323" y="537"/>
                  </a:lnTo>
                  <a:lnTo>
                    <a:pt x="351" y="532"/>
                  </a:lnTo>
                  <a:lnTo>
                    <a:pt x="374" y="520"/>
                  </a:lnTo>
                  <a:lnTo>
                    <a:pt x="397" y="509"/>
                  </a:lnTo>
                  <a:lnTo>
                    <a:pt x="420" y="497"/>
                  </a:lnTo>
                  <a:lnTo>
                    <a:pt x="440" y="483"/>
                  </a:lnTo>
                  <a:lnTo>
                    <a:pt x="461" y="466"/>
                  </a:lnTo>
                  <a:lnTo>
                    <a:pt x="475" y="448"/>
                  </a:lnTo>
                  <a:lnTo>
                    <a:pt x="492" y="425"/>
                  </a:lnTo>
                  <a:lnTo>
                    <a:pt x="507" y="405"/>
                  </a:lnTo>
                  <a:lnTo>
                    <a:pt x="515" y="379"/>
                  </a:lnTo>
                  <a:lnTo>
                    <a:pt x="530" y="356"/>
                  </a:lnTo>
                  <a:lnTo>
                    <a:pt x="535" y="330"/>
                  </a:lnTo>
                  <a:lnTo>
                    <a:pt x="538" y="307"/>
                  </a:lnTo>
                  <a:lnTo>
                    <a:pt x="541" y="279"/>
                  </a:lnTo>
                  <a:lnTo>
                    <a:pt x="271" y="279"/>
                  </a:lnTo>
                  <a:lnTo>
                    <a:pt x="271" y="0"/>
                  </a:lnTo>
                  <a:close/>
                </a:path>
              </a:pathLst>
            </a:custGeom>
            <a:solidFill>
              <a:srgbClr val="DC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25" name="Freeform 7"/>
            <p:cNvSpPr>
              <a:spLocks/>
            </p:cNvSpPr>
            <p:nvPr/>
          </p:nvSpPr>
          <p:spPr bwMode="auto">
            <a:xfrm>
              <a:off x="11334000" y="5166015"/>
              <a:ext cx="428625" cy="438150"/>
            </a:xfrm>
            <a:custGeom>
              <a:avLst/>
              <a:gdLst>
                <a:gd name="T0" fmla="*/ 0 w 270"/>
                <a:gd name="T1" fmla="*/ 0 h 276"/>
                <a:gd name="T2" fmla="*/ 0 w 270"/>
                <a:gd name="T3" fmla="*/ 276 h 276"/>
                <a:gd name="T4" fmla="*/ 270 w 270"/>
                <a:gd name="T5" fmla="*/ 276 h 276"/>
                <a:gd name="T6" fmla="*/ 270 w 270"/>
                <a:gd name="T7" fmla="*/ 270 h 276"/>
                <a:gd name="T8" fmla="*/ 267 w 270"/>
                <a:gd name="T9" fmla="*/ 241 h 276"/>
                <a:gd name="T10" fmla="*/ 264 w 270"/>
                <a:gd name="T11" fmla="*/ 213 h 276"/>
                <a:gd name="T12" fmla="*/ 258 w 270"/>
                <a:gd name="T13" fmla="*/ 190 h 276"/>
                <a:gd name="T14" fmla="*/ 247 w 270"/>
                <a:gd name="T15" fmla="*/ 161 h 276"/>
                <a:gd name="T16" fmla="*/ 235 w 270"/>
                <a:gd name="T17" fmla="*/ 141 h 276"/>
                <a:gd name="T18" fmla="*/ 224 w 270"/>
                <a:gd name="T19" fmla="*/ 115 h 276"/>
                <a:gd name="T20" fmla="*/ 209 w 270"/>
                <a:gd name="T21" fmla="*/ 98 h 276"/>
                <a:gd name="T22" fmla="*/ 189 w 270"/>
                <a:gd name="T23" fmla="*/ 75 h 276"/>
                <a:gd name="T24" fmla="*/ 172 w 270"/>
                <a:gd name="T25" fmla="*/ 60 h 276"/>
                <a:gd name="T26" fmla="*/ 149 w 270"/>
                <a:gd name="T27" fmla="*/ 46 h 276"/>
                <a:gd name="T28" fmla="*/ 129 w 270"/>
                <a:gd name="T29" fmla="*/ 29 h 276"/>
                <a:gd name="T30" fmla="*/ 103 w 270"/>
                <a:gd name="T31" fmla="*/ 20 h 276"/>
                <a:gd name="T32" fmla="*/ 80 w 270"/>
                <a:gd name="T33" fmla="*/ 11 h 276"/>
                <a:gd name="T34" fmla="*/ 51 w 270"/>
                <a:gd name="T35" fmla="*/ 3 h 276"/>
                <a:gd name="T36" fmla="*/ 28 w 270"/>
                <a:gd name="T37" fmla="*/ 0 h 276"/>
                <a:gd name="T38" fmla="*/ 0 w 270"/>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0" h="276">
                  <a:moveTo>
                    <a:pt x="0" y="0"/>
                  </a:moveTo>
                  <a:lnTo>
                    <a:pt x="0" y="276"/>
                  </a:lnTo>
                  <a:lnTo>
                    <a:pt x="270" y="276"/>
                  </a:lnTo>
                  <a:lnTo>
                    <a:pt x="270" y="270"/>
                  </a:lnTo>
                  <a:lnTo>
                    <a:pt x="267" y="241"/>
                  </a:lnTo>
                  <a:lnTo>
                    <a:pt x="264" y="213"/>
                  </a:lnTo>
                  <a:lnTo>
                    <a:pt x="258" y="190"/>
                  </a:lnTo>
                  <a:lnTo>
                    <a:pt x="247" y="161"/>
                  </a:lnTo>
                  <a:lnTo>
                    <a:pt x="235" y="141"/>
                  </a:lnTo>
                  <a:lnTo>
                    <a:pt x="224" y="115"/>
                  </a:lnTo>
                  <a:lnTo>
                    <a:pt x="209" y="98"/>
                  </a:lnTo>
                  <a:lnTo>
                    <a:pt x="189" y="75"/>
                  </a:lnTo>
                  <a:lnTo>
                    <a:pt x="172" y="60"/>
                  </a:lnTo>
                  <a:lnTo>
                    <a:pt x="149" y="46"/>
                  </a:lnTo>
                  <a:lnTo>
                    <a:pt x="129" y="29"/>
                  </a:lnTo>
                  <a:lnTo>
                    <a:pt x="103" y="20"/>
                  </a:lnTo>
                  <a:lnTo>
                    <a:pt x="80" y="11"/>
                  </a:lnTo>
                  <a:lnTo>
                    <a:pt x="51" y="3"/>
                  </a:lnTo>
                  <a:lnTo>
                    <a:pt x="28" y="0"/>
                  </a:lnTo>
                  <a:lnTo>
                    <a:pt x="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26" name="Freeform 8"/>
            <p:cNvSpPr>
              <a:spLocks/>
            </p:cNvSpPr>
            <p:nvPr/>
          </p:nvSpPr>
          <p:spPr bwMode="auto">
            <a:xfrm>
              <a:off x="11334000" y="5166015"/>
              <a:ext cx="428625" cy="438150"/>
            </a:xfrm>
            <a:custGeom>
              <a:avLst/>
              <a:gdLst>
                <a:gd name="T0" fmla="*/ 0 w 270"/>
                <a:gd name="T1" fmla="*/ 0 h 276"/>
                <a:gd name="T2" fmla="*/ 0 w 270"/>
                <a:gd name="T3" fmla="*/ 276 h 276"/>
                <a:gd name="T4" fmla="*/ 270 w 270"/>
                <a:gd name="T5" fmla="*/ 276 h 276"/>
                <a:gd name="T6" fmla="*/ 270 w 270"/>
                <a:gd name="T7" fmla="*/ 270 h 276"/>
                <a:gd name="T8" fmla="*/ 267 w 270"/>
                <a:gd name="T9" fmla="*/ 241 h 276"/>
                <a:gd name="T10" fmla="*/ 264 w 270"/>
                <a:gd name="T11" fmla="*/ 213 h 276"/>
                <a:gd name="T12" fmla="*/ 258 w 270"/>
                <a:gd name="T13" fmla="*/ 190 h 276"/>
                <a:gd name="T14" fmla="*/ 247 w 270"/>
                <a:gd name="T15" fmla="*/ 161 h 276"/>
                <a:gd name="T16" fmla="*/ 235 w 270"/>
                <a:gd name="T17" fmla="*/ 141 h 276"/>
                <a:gd name="T18" fmla="*/ 224 w 270"/>
                <a:gd name="T19" fmla="*/ 115 h 276"/>
                <a:gd name="T20" fmla="*/ 209 w 270"/>
                <a:gd name="T21" fmla="*/ 98 h 276"/>
                <a:gd name="T22" fmla="*/ 189 w 270"/>
                <a:gd name="T23" fmla="*/ 75 h 276"/>
                <a:gd name="T24" fmla="*/ 172 w 270"/>
                <a:gd name="T25" fmla="*/ 60 h 276"/>
                <a:gd name="T26" fmla="*/ 149 w 270"/>
                <a:gd name="T27" fmla="*/ 46 h 276"/>
                <a:gd name="T28" fmla="*/ 129 w 270"/>
                <a:gd name="T29" fmla="*/ 29 h 276"/>
                <a:gd name="T30" fmla="*/ 103 w 270"/>
                <a:gd name="T31" fmla="*/ 20 h 276"/>
                <a:gd name="T32" fmla="*/ 80 w 270"/>
                <a:gd name="T33" fmla="*/ 11 h 276"/>
                <a:gd name="T34" fmla="*/ 51 w 270"/>
                <a:gd name="T35" fmla="*/ 3 h 276"/>
                <a:gd name="T36" fmla="*/ 28 w 270"/>
                <a:gd name="T37" fmla="*/ 0 h 276"/>
                <a:gd name="T38" fmla="*/ 0 w 270"/>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0" h="276">
                  <a:moveTo>
                    <a:pt x="0" y="0"/>
                  </a:moveTo>
                  <a:lnTo>
                    <a:pt x="0" y="276"/>
                  </a:lnTo>
                  <a:lnTo>
                    <a:pt x="270" y="276"/>
                  </a:lnTo>
                  <a:lnTo>
                    <a:pt x="270" y="270"/>
                  </a:lnTo>
                  <a:lnTo>
                    <a:pt x="267" y="241"/>
                  </a:lnTo>
                  <a:lnTo>
                    <a:pt x="264" y="213"/>
                  </a:lnTo>
                  <a:lnTo>
                    <a:pt x="258" y="190"/>
                  </a:lnTo>
                  <a:lnTo>
                    <a:pt x="247" y="161"/>
                  </a:lnTo>
                  <a:lnTo>
                    <a:pt x="235" y="141"/>
                  </a:lnTo>
                  <a:lnTo>
                    <a:pt x="224" y="115"/>
                  </a:lnTo>
                  <a:lnTo>
                    <a:pt x="209" y="98"/>
                  </a:lnTo>
                  <a:lnTo>
                    <a:pt x="189" y="75"/>
                  </a:lnTo>
                  <a:lnTo>
                    <a:pt x="172" y="60"/>
                  </a:lnTo>
                  <a:lnTo>
                    <a:pt x="149" y="46"/>
                  </a:lnTo>
                  <a:lnTo>
                    <a:pt x="129" y="29"/>
                  </a:lnTo>
                  <a:lnTo>
                    <a:pt x="103" y="20"/>
                  </a:lnTo>
                  <a:lnTo>
                    <a:pt x="80" y="11"/>
                  </a:lnTo>
                  <a:lnTo>
                    <a:pt x="51" y="3"/>
                  </a:lnTo>
                  <a:lnTo>
                    <a:pt x="28"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27" name="Rectangle 26"/>
            <p:cNvSpPr>
              <a:spLocks noChangeArrowheads="1"/>
            </p:cNvSpPr>
            <p:nvPr/>
          </p:nvSpPr>
          <p:spPr bwMode="auto">
            <a:xfrm>
              <a:off x="10187825" y="4161127"/>
              <a:ext cx="163512" cy="1593850"/>
            </a:xfrm>
            <a:prstGeom prst="rect">
              <a:avLst/>
            </a:prstGeom>
            <a:solidFill>
              <a:srgbClr val="3410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28" name="Rectangle 27"/>
            <p:cNvSpPr>
              <a:spLocks noChangeArrowheads="1"/>
            </p:cNvSpPr>
            <p:nvPr/>
          </p:nvSpPr>
          <p:spPr bwMode="auto">
            <a:xfrm>
              <a:off x="10187825" y="4161127"/>
              <a:ext cx="163512" cy="159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29" name="Rectangle 28"/>
            <p:cNvSpPr>
              <a:spLocks noChangeArrowheads="1"/>
            </p:cNvSpPr>
            <p:nvPr/>
          </p:nvSpPr>
          <p:spPr bwMode="auto">
            <a:xfrm>
              <a:off x="9954463" y="5348577"/>
              <a:ext cx="165100" cy="406400"/>
            </a:xfrm>
            <a:prstGeom prst="rect">
              <a:avLst/>
            </a:prstGeom>
            <a:solidFill>
              <a:srgbClr val="4E195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0" name="Rectangle 29"/>
            <p:cNvSpPr>
              <a:spLocks noChangeArrowheads="1"/>
            </p:cNvSpPr>
            <p:nvPr/>
          </p:nvSpPr>
          <p:spPr bwMode="auto">
            <a:xfrm>
              <a:off x="9954463" y="5348577"/>
              <a:ext cx="1651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1" name="Rectangle 30"/>
            <p:cNvSpPr>
              <a:spLocks noChangeArrowheads="1"/>
            </p:cNvSpPr>
            <p:nvPr/>
          </p:nvSpPr>
          <p:spPr bwMode="auto">
            <a:xfrm>
              <a:off x="9716338" y="4654840"/>
              <a:ext cx="165100" cy="1100138"/>
            </a:xfrm>
            <a:prstGeom prst="rect">
              <a:avLst/>
            </a:prstGeom>
            <a:solidFill>
              <a:srgbClr val="B957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2" name="Rectangle 31"/>
            <p:cNvSpPr>
              <a:spLocks noChangeArrowheads="1"/>
            </p:cNvSpPr>
            <p:nvPr/>
          </p:nvSpPr>
          <p:spPr bwMode="auto">
            <a:xfrm>
              <a:off x="9716338" y="4654840"/>
              <a:ext cx="165100" cy="110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3" name="Rectangle 32"/>
            <p:cNvSpPr>
              <a:spLocks noChangeArrowheads="1"/>
            </p:cNvSpPr>
            <p:nvPr/>
          </p:nvSpPr>
          <p:spPr bwMode="auto">
            <a:xfrm>
              <a:off x="9475038" y="4367502"/>
              <a:ext cx="168275" cy="138747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4" name="Rectangle 33"/>
            <p:cNvSpPr>
              <a:spLocks noChangeArrowheads="1"/>
            </p:cNvSpPr>
            <p:nvPr/>
          </p:nvSpPr>
          <p:spPr bwMode="auto">
            <a:xfrm>
              <a:off x="9475038" y="4367502"/>
              <a:ext cx="168275" cy="138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5" name="Rectangle 34"/>
            <p:cNvSpPr>
              <a:spLocks noChangeArrowheads="1"/>
            </p:cNvSpPr>
            <p:nvPr/>
          </p:nvSpPr>
          <p:spPr bwMode="auto">
            <a:xfrm>
              <a:off x="9241675" y="4891377"/>
              <a:ext cx="165100" cy="863600"/>
            </a:xfrm>
            <a:prstGeom prst="rect">
              <a:avLst/>
            </a:prstGeom>
            <a:solidFill>
              <a:srgbClr val="D08FE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6" name="Rectangle 35"/>
            <p:cNvSpPr>
              <a:spLocks noChangeArrowheads="1"/>
            </p:cNvSpPr>
            <p:nvPr/>
          </p:nvSpPr>
          <p:spPr bwMode="auto">
            <a:xfrm>
              <a:off x="10716463" y="4011902"/>
              <a:ext cx="557212" cy="8572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7" name="Rectangle 36"/>
            <p:cNvSpPr>
              <a:spLocks noChangeArrowheads="1"/>
            </p:cNvSpPr>
            <p:nvPr/>
          </p:nvSpPr>
          <p:spPr bwMode="auto">
            <a:xfrm>
              <a:off x="10575175" y="4011902"/>
              <a:ext cx="92075" cy="8572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8" name="Rectangle 37"/>
            <p:cNvSpPr>
              <a:spLocks noChangeArrowheads="1"/>
            </p:cNvSpPr>
            <p:nvPr/>
          </p:nvSpPr>
          <p:spPr bwMode="auto">
            <a:xfrm>
              <a:off x="10716463" y="4194465"/>
              <a:ext cx="603250" cy="8096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39" name="Rectangle 38"/>
            <p:cNvSpPr>
              <a:spLocks noChangeArrowheads="1"/>
            </p:cNvSpPr>
            <p:nvPr/>
          </p:nvSpPr>
          <p:spPr bwMode="auto">
            <a:xfrm>
              <a:off x="10575175" y="4194465"/>
              <a:ext cx="92075" cy="8096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40" name="Rectangle 39"/>
            <p:cNvSpPr>
              <a:spLocks noChangeArrowheads="1"/>
            </p:cNvSpPr>
            <p:nvPr/>
          </p:nvSpPr>
          <p:spPr bwMode="auto">
            <a:xfrm>
              <a:off x="10716463" y="4362740"/>
              <a:ext cx="442912" cy="8731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41" name="Rectangle 40"/>
            <p:cNvSpPr>
              <a:spLocks noChangeArrowheads="1"/>
            </p:cNvSpPr>
            <p:nvPr/>
          </p:nvSpPr>
          <p:spPr bwMode="auto">
            <a:xfrm>
              <a:off x="10575175" y="4362740"/>
              <a:ext cx="92075" cy="8731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42" name="Rectangle 41"/>
            <p:cNvSpPr>
              <a:spLocks noChangeArrowheads="1"/>
            </p:cNvSpPr>
            <p:nvPr/>
          </p:nvSpPr>
          <p:spPr bwMode="auto">
            <a:xfrm>
              <a:off x="10716463" y="4635790"/>
              <a:ext cx="557212" cy="82550"/>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43" name="Rectangle 42"/>
            <p:cNvSpPr>
              <a:spLocks noChangeArrowheads="1"/>
            </p:cNvSpPr>
            <p:nvPr/>
          </p:nvSpPr>
          <p:spPr bwMode="auto">
            <a:xfrm>
              <a:off x="10716463" y="4635790"/>
              <a:ext cx="557212" cy="82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44" name="Rectangle 43"/>
            <p:cNvSpPr>
              <a:spLocks noChangeArrowheads="1"/>
            </p:cNvSpPr>
            <p:nvPr/>
          </p:nvSpPr>
          <p:spPr bwMode="auto">
            <a:xfrm>
              <a:off x="10575175" y="4635790"/>
              <a:ext cx="92075" cy="82550"/>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45" name="Rectangle 44"/>
            <p:cNvSpPr>
              <a:spLocks noChangeArrowheads="1"/>
            </p:cNvSpPr>
            <p:nvPr/>
          </p:nvSpPr>
          <p:spPr bwMode="auto">
            <a:xfrm>
              <a:off x="10716463" y="4815177"/>
              <a:ext cx="603250" cy="8572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46" name="Rectangle 45"/>
            <p:cNvSpPr>
              <a:spLocks noChangeArrowheads="1"/>
            </p:cNvSpPr>
            <p:nvPr/>
          </p:nvSpPr>
          <p:spPr bwMode="auto">
            <a:xfrm>
              <a:off x="10716463" y="4815177"/>
              <a:ext cx="60325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47" name="Rectangle 46"/>
            <p:cNvSpPr>
              <a:spLocks noChangeArrowheads="1"/>
            </p:cNvSpPr>
            <p:nvPr/>
          </p:nvSpPr>
          <p:spPr bwMode="auto">
            <a:xfrm>
              <a:off x="10575175" y="4815177"/>
              <a:ext cx="92075" cy="8572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48" name="Rectangle 47"/>
            <p:cNvSpPr>
              <a:spLocks noChangeArrowheads="1"/>
            </p:cNvSpPr>
            <p:nvPr/>
          </p:nvSpPr>
          <p:spPr bwMode="auto">
            <a:xfrm>
              <a:off x="10716463" y="4983452"/>
              <a:ext cx="442912" cy="8731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0" name="Rectangle 48"/>
            <p:cNvSpPr>
              <a:spLocks noChangeArrowheads="1"/>
            </p:cNvSpPr>
            <p:nvPr/>
          </p:nvSpPr>
          <p:spPr bwMode="auto">
            <a:xfrm>
              <a:off x="10716463" y="4983452"/>
              <a:ext cx="442912" cy="87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1" name="Rectangle 49"/>
            <p:cNvSpPr>
              <a:spLocks noChangeArrowheads="1"/>
            </p:cNvSpPr>
            <p:nvPr/>
          </p:nvSpPr>
          <p:spPr bwMode="auto">
            <a:xfrm>
              <a:off x="10575175" y="4983452"/>
              <a:ext cx="92075" cy="8731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2" name="Freeform 50"/>
            <p:cNvSpPr>
              <a:spLocks noEditPoints="1"/>
            </p:cNvSpPr>
            <p:nvPr/>
          </p:nvSpPr>
          <p:spPr bwMode="auto">
            <a:xfrm>
              <a:off x="9643313" y="4718340"/>
              <a:ext cx="822325" cy="698500"/>
            </a:xfrm>
            <a:custGeom>
              <a:avLst/>
              <a:gdLst>
                <a:gd name="T0" fmla="*/ 155 w 180"/>
                <a:gd name="T1" fmla="*/ 28 h 153"/>
                <a:gd name="T2" fmla="*/ 155 w 180"/>
                <a:gd name="T3" fmla="*/ 126 h 153"/>
                <a:gd name="T4" fmla="*/ 180 w 180"/>
                <a:gd name="T5" fmla="*/ 77 h 153"/>
                <a:gd name="T6" fmla="*/ 155 w 180"/>
                <a:gd name="T7" fmla="*/ 28 h 153"/>
                <a:gd name="T8" fmla="*/ 16 w 180"/>
                <a:gd name="T9" fmla="*/ 13 h 153"/>
                <a:gd name="T10" fmla="*/ 0 w 180"/>
                <a:gd name="T11" fmla="*/ 23 h 153"/>
                <a:gd name="T12" fmla="*/ 0 w 180"/>
                <a:gd name="T13" fmla="*/ 131 h 153"/>
                <a:gd name="T14" fmla="*/ 16 w 180"/>
                <a:gd name="T15" fmla="*/ 141 h 153"/>
                <a:gd name="T16" fmla="*/ 16 w 180"/>
                <a:gd name="T17" fmla="*/ 13 h 153"/>
                <a:gd name="T18" fmla="*/ 74 w 180"/>
                <a:gd name="T19" fmla="*/ 0 h 153"/>
                <a:gd name="T20" fmla="*/ 52 w 180"/>
                <a:gd name="T21" fmla="*/ 2 h 153"/>
                <a:gd name="T22" fmla="*/ 52 w 180"/>
                <a:gd name="T23" fmla="*/ 152 h 153"/>
                <a:gd name="T24" fmla="*/ 68 w 180"/>
                <a:gd name="T25" fmla="*/ 153 h 153"/>
                <a:gd name="T26" fmla="*/ 68 w 180"/>
                <a:gd name="T27" fmla="*/ 138 h 153"/>
                <a:gd name="T28" fmla="*/ 104 w 180"/>
                <a:gd name="T29" fmla="*/ 138 h 153"/>
                <a:gd name="T30" fmla="*/ 104 w 180"/>
                <a:gd name="T31" fmla="*/ 150 h 153"/>
                <a:gd name="T32" fmla="*/ 119 w 180"/>
                <a:gd name="T33" fmla="*/ 146 h 153"/>
                <a:gd name="T34" fmla="*/ 119 w 180"/>
                <a:gd name="T35" fmla="*/ 7 h 153"/>
                <a:gd name="T36" fmla="*/ 74 w 180"/>
                <a:gd name="T3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53">
                  <a:moveTo>
                    <a:pt x="155" y="28"/>
                  </a:moveTo>
                  <a:cubicBezTo>
                    <a:pt x="155" y="126"/>
                    <a:pt x="155" y="126"/>
                    <a:pt x="155" y="126"/>
                  </a:cubicBezTo>
                  <a:cubicBezTo>
                    <a:pt x="171" y="113"/>
                    <a:pt x="180" y="96"/>
                    <a:pt x="180" y="77"/>
                  </a:cubicBezTo>
                  <a:cubicBezTo>
                    <a:pt x="180" y="58"/>
                    <a:pt x="171" y="41"/>
                    <a:pt x="155" y="28"/>
                  </a:cubicBezTo>
                  <a:moveTo>
                    <a:pt x="16" y="13"/>
                  </a:moveTo>
                  <a:cubicBezTo>
                    <a:pt x="10" y="16"/>
                    <a:pt x="5" y="19"/>
                    <a:pt x="0" y="23"/>
                  </a:cubicBezTo>
                  <a:cubicBezTo>
                    <a:pt x="0" y="131"/>
                    <a:pt x="0" y="131"/>
                    <a:pt x="0" y="131"/>
                  </a:cubicBezTo>
                  <a:cubicBezTo>
                    <a:pt x="5" y="134"/>
                    <a:pt x="10" y="138"/>
                    <a:pt x="16" y="141"/>
                  </a:cubicBezTo>
                  <a:cubicBezTo>
                    <a:pt x="16" y="13"/>
                    <a:pt x="16" y="13"/>
                    <a:pt x="16" y="13"/>
                  </a:cubicBezTo>
                  <a:moveTo>
                    <a:pt x="74" y="0"/>
                  </a:moveTo>
                  <a:cubicBezTo>
                    <a:pt x="67" y="0"/>
                    <a:pt x="60" y="1"/>
                    <a:pt x="52" y="2"/>
                  </a:cubicBezTo>
                  <a:cubicBezTo>
                    <a:pt x="52" y="152"/>
                    <a:pt x="52" y="152"/>
                    <a:pt x="52" y="152"/>
                  </a:cubicBezTo>
                  <a:cubicBezTo>
                    <a:pt x="57" y="152"/>
                    <a:pt x="62" y="153"/>
                    <a:pt x="68" y="153"/>
                  </a:cubicBezTo>
                  <a:cubicBezTo>
                    <a:pt x="68" y="138"/>
                    <a:pt x="68" y="138"/>
                    <a:pt x="68" y="138"/>
                  </a:cubicBezTo>
                  <a:cubicBezTo>
                    <a:pt x="104" y="138"/>
                    <a:pt x="104" y="138"/>
                    <a:pt x="104" y="138"/>
                  </a:cubicBezTo>
                  <a:cubicBezTo>
                    <a:pt x="104" y="150"/>
                    <a:pt x="104" y="150"/>
                    <a:pt x="104" y="150"/>
                  </a:cubicBezTo>
                  <a:cubicBezTo>
                    <a:pt x="109" y="149"/>
                    <a:pt x="114" y="148"/>
                    <a:pt x="119" y="146"/>
                  </a:cubicBezTo>
                  <a:cubicBezTo>
                    <a:pt x="119" y="7"/>
                    <a:pt x="119" y="7"/>
                    <a:pt x="119" y="7"/>
                  </a:cubicBezTo>
                  <a:cubicBezTo>
                    <a:pt x="105" y="3"/>
                    <a:pt x="90" y="0"/>
                    <a:pt x="74" y="0"/>
                  </a:cubicBezTo>
                </a:path>
              </a:pathLst>
            </a:custGeom>
            <a:solidFill>
              <a:srgbClr val="D8F6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3" name="Freeform 51"/>
            <p:cNvSpPr>
              <a:spLocks/>
            </p:cNvSpPr>
            <p:nvPr/>
          </p:nvSpPr>
          <p:spPr bwMode="auto">
            <a:xfrm>
              <a:off x="10187825" y="4750090"/>
              <a:ext cx="163512" cy="635000"/>
            </a:xfrm>
            <a:custGeom>
              <a:avLst/>
              <a:gdLst>
                <a:gd name="T0" fmla="*/ 0 w 36"/>
                <a:gd name="T1" fmla="*/ 0 h 139"/>
                <a:gd name="T2" fmla="*/ 0 w 36"/>
                <a:gd name="T3" fmla="*/ 139 h 139"/>
                <a:gd name="T4" fmla="*/ 36 w 36"/>
                <a:gd name="T5" fmla="*/ 119 h 139"/>
                <a:gd name="T6" fmla="*/ 36 w 36"/>
                <a:gd name="T7" fmla="*/ 21 h 139"/>
                <a:gd name="T8" fmla="*/ 0 w 36"/>
                <a:gd name="T9" fmla="*/ 0 h 139"/>
              </a:gdLst>
              <a:ahLst/>
              <a:cxnLst>
                <a:cxn ang="0">
                  <a:pos x="T0" y="T1"/>
                </a:cxn>
                <a:cxn ang="0">
                  <a:pos x="T2" y="T3"/>
                </a:cxn>
                <a:cxn ang="0">
                  <a:pos x="T4" y="T5"/>
                </a:cxn>
                <a:cxn ang="0">
                  <a:pos x="T6" y="T7"/>
                </a:cxn>
                <a:cxn ang="0">
                  <a:pos x="T8" y="T9"/>
                </a:cxn>
              </a:cxnLst>
              <a:rect l="0" t="0" r="r" b="b"/>
              <a:pathLst>
                <a:path w="36" h="139">
                  <a:moveTo>
                    <a:pt x="0" y="0"/>
                  </a:moveTo>
                  <a:cubicBezTo>
                    <a:pt x="0" y="139"/>
                    <a:pt x="0" y="139"/>
                    <a:pt x="0" y="139"/>
                  </a:cubicBezTo>
                  <a:cubicBezTo>
                    <a:pt x="14" y="135"/>
                    <a:pt x="26" y="128"/>
                    <a:pt x="36" y="119"/>
                  </a:cubicBezTo>
                  <a:cubicBezTo>
                    <a:pt x="36" y="21"/>
                    <a:pt x="36" y="21"/>
                    <a:pt x="36" y="21"/>
                  </a:cubicBezTo>
                  <a:cubicBezTo>
                    <a:pt x="26" y="12"/>
                    <a:pt x="14" y="5"/>
                    <a:pt x="0" y="0"/>
                  </a:cubicBezTo>
                </a:path>
              </a:pathLst>
            </a:custGeom>
            <a:solidFill>
              <a:srgbClr val="A0B4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4" name="Freeform 52"/>
            <p:cNvSpPr>
              <a:spLocks/>
            </p:cNvSpPr>
            <p:nvPr/>
          </p:nvSpPr>
          <p:spPr bwMode="auto">
            <a:xfrm>
              <a:off x="9954463" y="5348577"/>
              <a:ext cx="165100" cy="68263"/>
            </a:xfrm>
            <a:custGeom>
              <a:avLst/>
              <a:gdLst>
                <a:gd name="T0" fmla="*/ 36 w 36"/>
                <a:gd name="T1" fmla="*/ 0 h 15"/>
                <a:gd name="T2" fmla="*/ 0 w 36"/>
                <a:gd name="T3" fmla="*/ 0 h 15"/>
                <a:gd name="T4" fmla="*/ 0 w 36"/>
                <a:gd name="T5" fmla="*/ 15 h 15"/>
                <a:gd name="T6" fmla="*/ 6 w 36"/>
                <a:gd name="T7" fmla="*/ 15 h 15"/>
                <a:gd name="T8" fmla="*/ 36 w 36"/>
                <a:gd name="T9" fmla="*/ 12 h 15"/>
                <a:gd name="T10" fmla="*/ 36 w 36"/>
                <a:gd name="T11" fmla="*/ 0 h 15"/>
              </a:gdLst>
              <a:ahLst/>
              <a:cxnLst>
                <a:cxn ang="0">
                  <a:pos x="T0" y="T1"/>
                </a:cxn>
                <a:cxn ang="0">
                  <a:pos x="T2" y="T3"/>
                </a:cxn>
                <a:cxn ang="0">
                  <a:pos x="T4" y="T5"/>
                </a:cxn>
                <a:cxn ang="0">
                  <a:pos x="T6" y="T7"/>
                </a:cxn>
                <a:cxn ang="0">
                  <a:pos x="T8" y="T9"/>
                </a:cxn>
                <a:cxn ang="0">
                  <a:pos x="T10" y="T11"/>
                </a:cxn>
              </a:cxnLst>
              <a:rect l="0" t="0" r="r" b="b"/>
              <a:pathLst>
                <a:path w="36" h="15">
                  <a:moveTo>
                    <a:pt x="36" y="0"/>
                  </a:moveTo>
                  <a:cubicBezTo>
                    <a:pt x="0" y="0"/>
                    <a:pt x="0" y="0"/>
                    <a:pt x="0" y="0"/>
                  </a:cubicBezTo>
                  <a:cubicBezTo>
                    <a:pt x="0" y="15"/>
                    <a:pt x="0" y="15"/>
                    <a:pt x="0" y="15"/>
                  </a:cubicBezTo>
                  <a:cubicBezTo>
                    <a:pt x="2" y="15"/>
                    <a:pt x="4" y="15"/>
                    <a:pt x="6" y="15"/>
                  </a:cubicBezTo>
                  <a:cubicBezTo>
                    <a:pt x="17" y="15"/>
                    <a:pt x="27" y="14"/>
                    <a:pt x="36" y="12"/>
                  </a:cubicBezTo>
                  <a:cubicBezTo>
                    <a:pt x="36" y="0"/>
                    <a:pt x="36" y="0"/>
                    <a:pt x="36" y="0"/>
                  </a:cubicBezTo>
                </a:path>
              </a:pathLst>
            </a:custGeom>
            <a:solidFill>
              <a:srgbClr val="A7B6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5" name="Freeform 53"/>
            <p:cNvSpPr>
              <a:spLocks/>
            </p:cNvSpPr>
            <p:nvPr/>
          </p:nvSpPr>
          <p:spPr bwMode="auto">
            <a:xfrm>
              <a:off x="9716338" y="4727865"/>
              <a:ext cx="165100" cy="684213"/>
            </a:xfrm>
            <a:custGeom>
              <a:avLst/>
              <a:gdLst>
                <a:gd name="T0" fmla="*/ 36 w 36"/>
                <a:gd name="T1" fmla="*/ 0 h 150"/>
                <a:gd name="T2" fmla="*/ 0 w 36"/>
                <a:gd name="T3" fmla="*/ 11 h 150"/>
                <a:gd name="T4" fmla="*/ 0 w 36"/>
                <a:gd name="T5" fmla="*/ 139 h 150"/>
                <a:gd name="T6" fmla="*/ 36 w 36"/>
                <a:gd name="T7" fmla="*/ 150 h 150"/>
                <a:gd name="T8" fmla="*/ 36 w 36"/>
                <a:gd name="T9" fmla="*/ 0 h 150"/>
              </a:gdLst>
              <a:ahLst/>
              <a:cxnLst>
                <a:cxn ang="0">
                  <a:pos x="T0" y="T1"/>
                </a:cxn>
                <a:cxn ang="0">
                  <a:pos x="T2" y="T3"/>
                </a:cxn>
                <a:cxn ang="0">
                  <a:pos x="T4" y="T5"/>
                </a:cxn>
                <a:cxn ang="0">
                  <a:pos x="T6" y="T7"/>
                </a:cxn>
                <a:cxn ang="0">
                  <a:pos x="T8" y="T9"/>
                </a:cxn>
              </a:cxnLst>
              <a:rect l="0" t="0" r="r" b="b"/>
              <a:pathLst>
                <a:path w="36" h="150">
                  <a:moveTo>
                    <a:pt x="36" y="0"/>
                  </a:moveTo>
                  <a:cubicBezTo>
                    <a:pt x="23" y="2"/>
                    <a:pt x="11" y="6"/>
                    <a:pt x="0" y="11"/>
                  </a:cubicBezTo>
                  <a:cubicBezTo>
                    <a:pt x="0" y="139"/>
                    <a:pt x="0" y="139"/>
                    <a:pt x="0" y="139"/>
                  </a:cubicBezTo>
                  <a:cubicBezTo>
                    <a:pt x="11" y="144"/>
                    <a:pt x="23" y="148"/>
                    <a:pt x="36" y="150"/>
                  </a:cubicBezTo>
                  <a:cubicBezTo>
                    <a:pt x="36" y="0"/>
                    <a:pt x="36" y="0"/>
                    <a:pt x="36" y="0"/>
                  </a:cubicBezTo>
                </a:path>
              </a:pathLst>
            </a:custGeom>
            <a:solidFill>
              <a:srgbClr val="C5C8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6" name="Freeform 54"/>
            <p:cNvSpPr>
              <a:spLocks/>
            </p:cNvSpPr>
            <p:nvPr/>
          </p:nvSpPr>
          <p:spPr bwMode="auto">
            <a:xfrm>
              <a:off x="9502025" y="4823115"/>
              <a:ext cx="141287" cy="493713"/>
            </a:xfrm>
            <a:custGeom>
              <a:avLst/>
              <a:gdLst>
                <a:gd name="T0" fmla="*/ 31 w 31"/>
                <a:gd name="T1" fmla="*/ 0 h 108"/>
                <a:gd name="T2" fmla="*/ 0 w 31"/>
                <a:gd name="T3" fmla="*/ 54 h 108"/>
                <a:gd name="T4" fmla="*/ 31 w 31"/>
                <a:gd name="T5" fmla="*/ 108 h 108"/>
                <a:gd name="T6" fmla="*/ 31 w 31"/>
                <a:gd name="T7" fmla="*/ 0 h 108"/>
              </a:gdLst>
              <a:ahLst/>
              <a:cxnLst>
                <a:cxn ang="0">
                  <a:pos x="T0" y="T1"/>
                </a:cxn>
                <a:cxn ang="0">
                  <a:pos x="T2" y="T3"/>
                </a:cxn>
                <a:cxn ang="0">
                  <a:pos x="T4" y="T5"/>
                </a:cxn>
                <a:cxn ang="0">
                  <a:pos x="T6" y="T7"/>
                </a:cxn>
              </a:cxnLst>
              <a:rect l="0" t="0" r="r" b="b"/>
              <a:pathLst>
                <a:path w="31" h="108">
                  <a:moveTo>
                    <a:pt x="31" y="0"/>
                  </a:moveTo>
                  <a:cubicBezTo>
                    <a:pt x="12" y="14"/>
                    <a:pt x="0" y="33"/>
                    <a:pt x="0" y="54"/>
                  </a:cubicBezTo>
                  <a:cubicBezTo>
                    <a:pt x="0" y="75"/>
                    <a:pt x="12" y="94"/>
                    <a:pt x="31" y="108"/>
                  </a:cubicBezTo>
                  <a:cubicBezTo>
                    <a:pt x="31" y="0"/>
                    <a:pt x="31" y="0"/>
                    <a:pt x="31" y="0"/>
                  </a:cubicBezTo>
                </a:path>
              </a:pathLst>
            </a:custGeom>
            <a:solidFill>
              <a:srgbClr val="AEB9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7" name="Freeform 55"/>
            <p:cNvSpPr>
              <a:spLocks/>
            </p:cNvSpPr>
            <p:nvPr/>
          </p:nvSpPr>
          <p:spPr bwMode="auto">
            <a:xfrm>
              <a:off x="10776788" y="4677065"/>
              <a:ext cx="925512" cy="703263"/>
            </a:xfrm>
            <a:custGeom>
              <a:avLst/>
              <a:gdLst>
                <a:gd name="T0" fmla="*/ 109 w 203"/>
                <a:gd name="T1" fmla="*/ 0 h 154"/>
                <a:gd name="T2" fmla="*/ 109 w 203"/>
                <a:gd name="T3" fmla="*/ 9 h 154"/>
                <a:gd name="T4" fmla="*/ 52 w 203"/>
                <a:gd name="T5" fmla="*/ 9 h 154"/>
                <a:gd name="T6" fmla="*/ 21 w 203"/>
                <a:gd name="T7" fmla="*/ 30 h 154"/>
                <a:gd name="T8" fmla="*/ 119 w 203"/>
                <a:gd name="T9" fmla="*/ 30 h 154"/>
                <a:gd name="T10" fmla="*/ 119 w 203"/>
                <a:gd name="T11" fmla="*/ 49 h 154"/>
                <a:gd name="T12" fmla="*/ 7 w 203"/>
                <a:gd name="T13" fmla="*/ 49 h 154"/>
                <a:gd name="T14" fmla="*/ 0 w 203"/>
                <a:gd name="T15" fmla="*/ 67 h 154"/>
                <a:gd name="T16" fmla="*/ 84 w 203"/>
                <a:gd name="T17" fmla="*/ 67 h 154"/>
                <a:gd name="T18" fmla="*/ 84 w 203"/>
                <a:gd name="T19" fmla="*/ 86 h 154"/>
                <a:gd name="T20" fmla="*/ 0 w 203"/>
                <a:gd name="T21" fmla="*/ 86 h 154"/>
                <a:gd name="T22" fmla="*/ 49 w 203"/>
                <a:gd name="T23" fmla="*/ 142 h 154"/>
                <a:gd name="T24" fmla="*/ 52 w 203"/>
                <a:gd name="T25" fmla="*/ 140 h 154"/>
                <a:gd name="T26" fmla="*/ 59 w 203"/>
                <a:gd name="T27" fmla="*/ 136 h 154"/>
                <a:gd name="T28" fmla="*/ 68 w 203"/>
                <a:gd name="T29" fmla="*/ 131 h 154"/>
                <a:gd name="T30" fmla="*/ 76 w 203"/>
                <a:gd name="T31" fmla="*/ 128 h 154"/>
                <a:gd name="T32" fmla="*/ 85 w 203"/>
                <a:gd name="T33" fmla="*/ 126 h 154"/>
                <a:gd name="T34" fmla="*/ 94 w 203"/>
                <a:gd name="T35" fmla="*/ 125 h 154"/>
                <a:gd name="T36" fmla="*/ 104 w 203"/>
                <a:gd name="T37" fmla="*/ 124 h 154"/>
                <a:gd name="T38" fmla="*/ 104 w 203"/>
                <a:gd name="T39" fmla="*/ 154 h 154"/>
                <a:gd name="T40" fmla="*/ 122 w 203"/>
                <a:gd name="T41" fmla="*/ 152 h 154"/>
                <a:gd name="T42" fmla="*/ 122 w 203"/>
                <a:gd name="T43" fmla="*/ 107 h 154"/>
                <a:gd name="T44" fmla="*/ 132 w 203"/>
                <a:gd name="T45" fmla="*/ 107 h 154"/>
                <a:gd name="T46" fmla="*/ 140 w 203"/>
                <a:gd name="T47" fmla="*/ 108 h 154"/>
                <a:gd name="T48" fmla="*/ 150 w 203"/>
                <a:gd name="T49" fmla="*/ 111 h 154"/>
                <a:gd name="T50" fmla="*/ 158 w 203"/>
                <a:gd name="T51" fmla="*/ 114 h 154"/>
                <a:gd name="T52" fmla="*/ 167 w 203"/>
                <a:gd name="T53" fmla="*/ 117 h 154"/>
                <a:gd name="T54" fmla="*/ 174 w 203"/>
                <a:gd name="T55" fmla="*/ 123 h 154"/>
                <a:gd name="T56" fmla="*/ 179 w 203"/>
                <a:gd name="T57" fmla="*/ 126 h 154"/>
                <a:gd name="T58" fmla="*/ 203 w 203"/>
                <a:gd name="T59" fmla="*/ 77 h 154"/>
                <a:gd name="T60" fmla="*/ 109 w 203"/>
                <a:gd name="T6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154">
                  <a:moveTo>
                    <a:pt x="109" y="0"/>
                  </a:moveTo>
                  <a:cubicBezTo>
                    <a:pt x="109" y="9"/>
                    <a:pt x="109" y="9"/>
                    <a:pt x="109" y="9"/>
                  </a:cubicBezTo>
                  <a:cubicBezTo>
                    <a:pt x="52" y="9"/>
                    <a:pt x="52" y="9"/>
                    <a:pt x="52" y="9"/>
                  </a:cubicBezTo>
                  <a:cubicBezTo>
                    <a:pt x="40" y="14"/>
                    <a:pt x="29" y="22"/>
                    <a:pt x="21" y="30"/>
                  </a:cubicBezTo>
                  <a:cubicBezTo>
                    <a:pt x="119" y="30"/>
                    <a:pt x="119" y="30"/>
                    <a:pt x="119" y="30"/>
                  </a:cubicBezTo>
                  <a:cubicBezTo>
                    <a:pt x="119" y="49"/>
                    <a:pt x="119" y="49"/>
                    <a:pt x="119" y="49"/>
                  </a:cubicBezTo>
                  <a:cubicBezTo>
                    <a:pt x="7" y="49"/>
                    <a:pt x="7" y="49"/>
                    <a:pt x="7" y="49"/>
                  </a:cubicBezTo>
                  <a:cubicBezTo>
                    <a:pt x="4" y="55"/>
                    <a:pt x="2" y="61"/>
                    <a:pt x="0" y="67"/>
                  </a:cubicBezTo>
                  <a:cubicBezTo>
                    <a:pt x="84" y="67"/>
                    <a:pt x="84" y="67"/>
                    <a:pt x="84" y="67"/>
                  </a:cubicBezTo>
                  <a:cubicBezTo>
                    <a:pt x="84" y="86"/>
                    <a:pt x="84" y="86"/>
                    <a:pt x="84" y="86"/>
                  </a:cubicBezTo>
                  <a:cubicBezTo>
                    <a:pt x="0" y="86"/>
                    <a:pt x="0" y="86"/>
                    <a:pt x="0" y="86"/>
                  </a:cubicBezTo>
                  <a:cubicBezTo>
                    <a:pt x="4" y="110"/>
                    <a:pt x="23" y="130"/>
                    <a:pt x="49" y="142"/>
                  </a:cubicBezTo>
                  <a:cubicBezTo>
                    <a:pt x="52" y="140"/>
                    <a:pt x="52" y="140"/>
                    <a:pt x="52" y="140"/>
                  </a:cubicBezTo>
                  <a:cubicBezTo>
                    <a:pt x="59" y="136"/>
                    <a:pt x="59" y="136"/>
                    <a:pt x="59" y="136"/>
                  </a:cubicBezTo>
                  <a:cubicBezTo>
                    <a:pt x="68" y="131"/>
                    <a:pt x="68" y="131"/>
                    <a:pt x="68" y="131"/>
                  </a:cubicBezTo>
                  <a:cubicBezTo>
                    <a:pt x="76" y="128"/>
                    <a:pt x="76" y="128"/>
                    <a:pt x="76" y="128"/>
                  </a:cubicBezTo>
                  <a:cubicBezTo>
                    <a:pt x="85" y="126"/>
                    <a:pt x="85" y="126"/>
                    <a:pt x="85" y="126"/>
                  </a:cubicBezTo>
                  <a:cubicBezTo>
                    <a:pt x="94" y="125"/>
                    <a:pt x="94" y="125"/>
                    <a:pt x="94" y="125"/>
                  </a:cubicBezTo>
                  <a:cubicBezTo>
                    <a:pt x="104" y="124"/>
                    <a:pt x="104" y="124"/>
                    <a:pt x="104" y="124"/>
                  </a:cubicBezTo>
                  <a:cubicBezTo>
                    <a:pt x="104" y="154"/>
                    <a:pt x="104" y="154"/>
                    <a:pt x="104" y="154"/>
                  </a:cubicBezTo>
                  <a:cubicBezTo>
                    <a:pt x="110" y="153"/>
                    <a:pt x="116" y="153"/>
                    <a:pt x="122" y="152"/>
                  </a:cubicBezTo>
                  <a:cubicBezTo>
                    <a:pt x="122" y="107"/>
                    <a:pt x="122" y="107"/>
                    <a:pt x="122" y="107"/>
                  </a:cubicBezTo>
                  <a:cubicBezTo>
                    <a:pt x="132" y="107"/>
                    <a:pt x="132" y="107"/>
                    <a:pt x="132" y="107"/>
                  </a:cubicBezTo>
                  <a:cubicBezTo>
                    <a:pt x="140" y="108"/>
                    <a:pt x="140" y="108"/>
                    <a:pt x="140" y="108"/>
                  </a:cubicBezTo>
                  <a:cubicBezTo>
                    <a:pt x="150" y="111"/>
                    <a:pt x="150" y="111"/>
                    <a:pt x="150" y="111"/>
                  </a:cubicBezTo>
                  <a:cubicBezTo>
                    <a:pt x="158" y="114"/>
                    <a:pt x="158" y="114"/>
                    <a:pt x="158" y="114"/>
                  </a:cubicBezTo>
                  <a:cubicBezTo>
                    <a:pt x="167" y="117"/>
                    <a:pt x="167" y="117"/>
                    <a:pt x="167" y="117"/>
                  </a:cubicBezTo>
                  <a:cubicBezTo>
                    <a:pt x="174" y="123"/>
                    <a:pt x="174" y="123"/>
                    <a:pt x="174" y="123"/>
                  </a:cubicBezTo>
                  <a:cubicBezTo>
                    <a:pt x="179" y="126"/>
                    <a:pt x="179" y="126"/>
                    <a:pt x="179" y="126"/>
                  </a:cubicBezTo>
                  <a:cubicBezTo>
                    <a:pt x="194" y="113"/>
                    <a:pt x="203" y="96"/>
                    <a:pt x="203" y="77"/>
                  </a:cubicBezTo>
                  <a:cubicBezTo>
                    <a:pt x="203" y="36"/>
                    <a:pt x="162" y="3"/>
                    <a:pt x="109" y="0"/>
                  </a:cubicBezTo>
                </a:path>
              </a:pathLst>
            </a:custGeom>
            <a:solidFill>
              <a:srgbClr val="D8F6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8" name="Freeform 56"/>
            <p:cNvSpPr>
              <a:spLocks/>
            </p:cNvSpPr>
            <p:nvPr/>
          </p:nvSpPr>
          <p:spPr bwMode="auto">
            <a:xfrm>
              <a:off x="11000625" y="5243802"/>
              <a:ext cx="250825" cy="136525"/>
            </a:xfrm>
            <a:custGeom>
              <a:avLst/>
              <a:gdLst>
                <a:gd name="T0" fmla="*/ 55 w 55"/>
                <a:gd name="T1" fmla="*/ 0 h 30"/>
                <a:gd name="T2" fmla="*/ 45 w 55"/>
                <a:gd name="T3" fmla="*/ 1 h 30"/>
                <a:gd name="T4" fmla="*/ 36 w 55"/>
                <a:gd name="T5" fmla="*/ 2 h 30"/>
                <a:gd name="T6" fmla="*/ 27 w 55"/>
                <a:gd name="T7" fmla="*/ 4 h 30"/>
                <a:gd name="T8" fmla="*/ 19 w 55"/>
                <a:gd name="T9" fmla="*/ 7 h 30"/>
                <a:gd name="T10" fmla="*/ 10 w 55"/>
                <a:gd name="T11" fmla="*/ 12 h 30"/>
                <a:gd name="T12" fmla="*/ 3 w 55"/>
                <a:gd name="T13" fmla="*/ 16 h 30"/>
                <a:gd name="T14" fmla="*/ 0 w 55"/>
                <a:gd name="T15" fmla="*/ 18 h 30"/>
                <a:gd name="T16" fmla="*/ 53 w 55"/>
                <a:gd name="T17" fmla="*/ 30 h 30"/>
                <a:gd name="T18" fmla="*/ 55 w 55"/>
                <a:gd name="T19" fmla="*/ 30 h 30"/>
                <a:gd name="T20" fmla="*/ 55 w 55"/>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0">
                  <a:moveTo>
                    <a:pt x="55" y="0"/>
                  </a:moveTo>
                  <a:cubicBezTo>
                    <a:pt x="45" y="1"/>
                    <a:pt x="45" y="1"/>
                    <a:pt x="45" y="1"/>
                  </a:cubicBezTo>
                  <a:cubicBezTo>
                    <a:pt x="36" y="2"/>
                    <a:pt x="36" y="2"/>
                    <a:pt x="36" y="2"/>
                  </a:cubicBezTo>
                  <a:cubicBezTo>
                    <a:pt x="27" y="4"/>
                    <a:pt x="27" y="4"/>
                    <a:pt x="27" y="4"/>
                  </a:cubicBezTo>
                  <a:cubicBezTo>
                    <a:pt x="19" y="7"/>
                    <a:pt x="19" y="7"/>
                    <a:pt x="19" y="7"/>
                  </a:cubicBezTo>
                  <a:cubicBezTo>
                    <a:pt x="10" y="12"/>
                    <a:pt x="10" y="12"/>
                    <a:pt x="10" y="12"/>
                  </a:cubicBezTo>
                  <a:cubicBezTo>
                    <a:pt x="3" y="16"/>
                    <a:pt x="3" y="16"/>
                    <a:pt x="3" y="16"/>
                  </a:cubicBezTo>
                  <a:cubicBezTo>
                    <a:pt x="0" y="18"/>
                    <a:pt x="0" y="18"/>
                    <a:pt x="0" y="18"/>
                  </a:cubicBezTo>
                  <a:cubicBezTo>
                    <a:pt x="15" y="26"/>
                    <a:pt x="33" y="30"/>
                    <a:pt x="53" y="30"/>
                  </a:cubicBezTo>
                  <a:cubicBezTo>
                    <a:pt x="53" y="30"/>
                    <a:pt x="54" y="30"/>
                    <a:pt x="55" y="30"/>
                  </a:cubicBezTo>
                  <a:cubicBezTo>
                    <a:pt x="55" y="0"/>
                    <a:pt x="55" y="0"/>
                    <a:pt x="55" y="0"/>
                  </a:cubicBezTo>
                </a:path>
              </a:pathLst>
            </a:custGeom>
            <a:solidFill>
              <a:srgbClr val="CEC0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59" name="Freeform 57"/>
            <p:cNvSpPr>
              <a:spLocks/>
            </p:cNvSpPr>
            <p:nvPr/>
          </p:nvSpPr>
          <p:spPr bwMode="auto">
            <a:xfrm>
              <a:off x="11334000" y="5166015"/>
              <a:ext cx="258762" cy="204788"/>
            </a:xfrm>
            <a:custGeom>
              <a:avLst/>
              <a:gdLst>
                <a:gd name="T0" fmla="*/ 10 w 57"/>
                <a:gd name="T1" fmla="*/ 0 h 45"/>
                <a:gd name="T2" fmla="*/ 0 w 57"/>
                <a:gd name="T3" fmla="*/ 0 h 45"/>
                <a:gd name="T4" fmla="*/ 0 w 57"/>
                <a:gd name="T5" fmla="*/ 45 h 45"/>
                <a:gd name="T6" fmla="*/ 57 w 57"/>
                <a:gd name="T7" fmla="*/ 19 h 45"/>
                <a:gd name="T8" fmla="*/ 52 w 57"/>
                <a:gd name="T9" fmla="*/ 16 h 45"/>
                <a:gd name="T10" fmla="*/ 45 w 57"/>
                <a:gd name="T11" fmla="*/ 10 h 45"/>
                <a:gd name="T12" fmla="*/ 36 w 57"/>
                <a:gd name="T13" fmla="*/ 7 h 45"/>
                <a:gd name="T14" fmla="*/ 28 w 57"/>
                <a:gd name="T15" fmla="*/ 4 h 45"/>
                <a:gd name="T16" fmla="*/ 18 w 57"/>
                <a:gd name="T17" fmla="*/ 1 h 45"/>
                <a:gd name="T18" fmla="*/ 10 w 57"/>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5">
                  <a:moveTo>
                    <a:pt x="10" y="0"/>
                  </a:moveTo>
                  <a:cubicBezTo>
                    <a:pt x="0" y="0"/>
                    <a:pt x="0" y="0"/>
                    <a:pt x="0" y="0"/>
                  </a:cubicBezTo>
                  <a:cubicBezTo>
                    <a:pt x="0" y="45"/>
                    <a:pt x="0" y="45"/>
                    <a:pt x="0" y="45"/>
                  </a:cubicBezTo>
                  <a:cubicBezTo>
                    <a:pt x="23" y="42"/>
                    <a:pt x="43" y="32"/>
                    <a:pt x="57" y="19"/>
                  </a:cubicBezTo>
                  <a:cubicBezTo>
                    <a:pt x="52" y="16"/>
                    <a:pt x="52" y="16"/>
                    <a:pt x="52" y="16"/>
                  </a:cubicBezTo>
                  <a:cubicBezTo>
                    <a:pt x="45" y="10"/>
                    <a:pt x="45" y="10"/>
                    <a:pt x="45" y="10"/>
                  </a:cubicBezTo>
                  <a:cubicBezTo>
                    <a:pt x="36" y="7"/>
                    <a:pt x="36" y="7"/>
                    <a:pt x="36" y="7"/>
                  </a:cubicBezTo>
                  <a:cubicBezTo>
                    <a:pt x="28" y="4"/>
                    <a:pt x="28" y="4"/>
                    <a:pt x="28" y="4"/>
                  </a:cubicBezTo>
                  <a:cubicBezTo>
                    <a:pt x="18" y="1"/>
                    <a:pt x="18" y="1"/>
                    <a:pt x="18" y="1"/>
                  </a:cubicBezTo>
                  <a:cubicBezTo>
                    <a:pt x="10" y="0"/>
                    <a:pt x="10" y="0"/>
                    <a:pt x="10" y="0"/>
                  </a:cubicBezTo>
                </a:path>
              </a:pathLst>
            </a:custGeom>
            <a:solidFill>
              <a:srgbClr val="D8D6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60" name="Freeform 58"/>
            <p:cNvSpPr>
              <a:spLocks/>
            </p:cNvSpPr>
            <p:nvPr/>
          </p:nvSpPr>
          <p:spPr bwMode="auto">
            <a:xfrm>
              <a:off x="11013325" y="4677065"/>
              <a:ext cx="260350" cy="41275"/>
            </a:xfrm>
            <a:custGeom>
              <a:avLst/>
              <a:gdLst>
                <a:gd name="T0" fmla="*/ 50 w 57"/>
                <a:gd name="T1" fmla="*/ 0 h 9"/>
                <a:gd name="T2" fmla="*/ 0 w 57"/>
                <a:gd name="T3" fmla="*/ 9 h 9"/>
                <a:gd name="T4" fmla="*/ 57 w 57"/>
                <a:gd name="T5" fmla="*/ 9 h 9"/>
                <a:gd name="T6" fmla="*/ 57 w 57"/>
                <a:gd name="T7" fmla="*/ 0 h 9"/>
                <a:gd name="T8" fmla="*/ 50 w 57"/>
                <a:gd name="T9" fmla="*/ 0 h 9"/>
              </a:gdLst>
              <a:ahLst/>
              <a:cxnLst>
                <a:cxn ang="0">
                  <a:pos x="T0" y="T1"/>
                </a:cxn>
                <a:cxn ang="0">
                  <a:pos x="T2" y="T3"/>
                </a:cxn>
                <a:cxn ang="0">
                  <a:pos x="T4" y="T5"/>
                </a:cxn>
                <a:cxn ang="0">
                  <a:pos x="T6" y="T7"/>
                </a:cxn>
                <a:cxn ang="0">
                  <a:pos x="T8" y="T9"/>
                </a:cxn>
              </a:cxnLst>
              <a:rect l="0" t="0" r="r" b="b"/>
              <a:pathLst>
                <a:path w="57" h="9">
                  <a:moveTo>
                    <a:pt x="50" y="0"/>
                  </a:moveTo>
                  <a:cubicBezTo>
                    <a:pt x="32" y="0"/>
                    <a:pt x="15" y="3"/>
                    <a:pt x="0" y="9"/>
                  </a:cubicBezTo>
                  <a:cubicBezTo>
                    <a:pt x="57" y="9"/>
                    <a:pt x="57" y="9"/>
                    <a:pt x="57" y="9"/>
                  </a:cubicBezTo>
                  <a:cubicBezTo>
                    <a:pt x="57" y="0"/>
                    <a:pt x="57" y="0"/>
                    <a:pt x="57" y="0"/>
                  </a:cubicBezTo>
                  <a:cubicBezTo>
                    <a:pt x="54" y="0"/>
                    <a:pt x="52" y="0"/>
                    <a:pt x="50" y="0"/>
                  </a:cubicBezTo>
                </a:path>
              </a:pathLst>
            </a:custGeom>
            <a:solidFill>
              <a:srgbClr val="91CFE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61" name="Freeform 59"/>
            <p:cNvSpPr>
              <a:spLocks/>
            </p:cNvSpPr>
            <p:nvPr/>
          </p:nvSpPr>
          <p:spPr bwMode="auto">
            <a:xfrm>
              <a:off x="10808538" y="4815177"/>
              <a:ext cx="511175" cy="85725"/>
            </a:xfrm>
            <a:custGeom>
              <a:avLst/>
              <a:gdLst>
                <a:gd name="T0" fmla="*/ 112 w 112"/>
                <a:gd name="T1" fmla="*/ 0 h 19"/>
                <a:gd name="T2" fmla="*/ 14 w 112"/>
                <a:gd name="T3" fmla="*/ 0 h 19"/>
                <a:gd name="T4" fmla="*/ 0 w 112"/>
                <a:gd name="T5" fmla="*/ 19 h 19"/>
                <a:gd name="T6" fmla="*/ 112 w 112"/>
                <a:gd name="T7" fmla="*/ 19 h 19"/>
                <a:gd name="T8" fmla="*/ 112 w 112"/>
                <a:gd name="T9" fmla="*/ 0 h 19"/>
              </a:gdLst>
              <a:ahLst/>
              <a:cxnLst>
                <a:cxn ang="0">
                  <a:pos x="T0" y="T1"/>
                </a:cxn>
                <a:cxn ang="0">
                  <a:pos x="T2" y="T3"/>
                </a:cxn>
                <a:cxn ang="0">
                  <a:pos x="T4" y="T5"/>
                </a:cxn>
                <a:cxn ang="0">
                  <a:pos x="T6" y="T7"/>
                </a:cxn>
                <a:cxn ang="0">
                  <a:pos x="T8" y="T9"/>
                </a:cxn>
              </a:cxnLst>
              <a:rect l="0" t="0" r="r" b="b"/>
              <a:pathLst>
                <a:path w="112" h="19">
                  <a:moveTo>
                    <a:pt x="112" y="0"/>
                  </a:moveTo>
                  <a:cubicBezTo>
                    <a:pt x="14" y="0"/>
                    <a:pt x="14" y="0"/>
                    <a:pt x="14" y="0"/>
                  </a:cubicBezTo>
                  <a:cubicBezTo>
                    <a:pt x="8" y="6"/>
                    <a:pt x="3" y="12"/>
                    <a:pt x="0" y="19"/>
                  </a:cubicBezTo>
                  <a:cubicBezTo>
                    <a:pt x="112" y="19"/>
                    <a:pt x="112" y="19"/>
                    <a:pt x="112" y="19"/>
                  </a:cubicBezTo>
                  <a:cubicBezTo>
                    <a:pt x="112" y="0"/>
                    <a:pt x="112" y="0"/>
                    <a:pt x="112" y="0"/>
                  </a:cubicBezTo>
                </a:path>
              </a:pathLst>
            </a:custGeom>
            <a:solidFill>
              <a:srgbClr val="91CFE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62" name="Freeform 60"/>
            <p:cNvSpPr>
              <a:spLocks/>
            </p:cNvSpPr>
            <p:nvPr/>
          </p:nvSpPr>
          <p:spPr bwMode="auto">
            <a:xfrm>
              <a:off x="10776788" y="4983452"/>
              <a:ext cx="382587" cy="87313"/>
            </a:xfrm>
            <a:custGeom>
              <a:avLst/>
              <a:gdLst>
                <a:gd name="T0" fmla="*/ 84 w 84"/>
                <a:gd name="T1" fmla="*/ 0 h 19"/>
                <a:gd name="T2" fmla="*/ 0 w 84"/>
                <a:gd name="T3" fmla="*/ 0 h 19"/>
                <a:gd name="T4" fmla="*/ 0 w 84"/>
                <a:gd name="T5" fmla="*/ 10 h 19"/>
                <a:gd name="T6" fmla="*/ 0 w 84"/>
                <a:gd name="T7" fmla="*/ 19 h 19"/>
                <a:gd name="T8" fmla="*/ 84 w 84"/>
                <a:gd name="T9" fmla="*/ 19 h 19"/>
                <a:gd name="T10" fmla="*/ 84 w 84"/>
                <a:gd name="T11" fmla="*/ 0 h 19"/>
              </a:gdLst>
              <a:ahLst/>
              <a:cxnLst>
                <a:cxn ang="0">
                  <a:pos x="T0" y="T1"/>
                </a:cxn>
                <a:cxn ang="0">
                  <a:pos x="T2" y="T3"/>
                </a:cxn>
                <a:cxn ang="0">
                  <a:pos x="T4" y="T5"/>
                </a:cxn>
                <a:cxn ang="0">
                  <a:pos x="T6" y="T7"/>
                </a:cxn>
                <a:cxn ang="0">
                  <a:pos x="T8" y="T9"/>
                </a:cxn>
                <a:cxn ang="0">
                  <a:pos x="T10" y="T11"/>
                </a:cxn>
              </a:cxnLst>
              <a:rect l="0" t="0" r="r" b="b"/>
              <a:pathLst>
                <a:path w="84" h="19">
                  <a:moveTo>
                    <a:pt x="84" y="0"/>
                  </a:moveTo>
                  <a:cubicBezTo>
                    <a:pt x="0" y="0"/>
                    <a:pt x="0" y="0"/>
                    <a:pt x="0" y="0"/>
                  </a:cubicBezTo>
                  <a:cubicBezTo>
                    <a:pt x="0" y="3"/>
                    <a:pt x="0" y="7"/>
                    <a:pt x="0" y="10"/>
                  </a:cubicBezTo>
                  <a:cubicBezTo>
                    <a:pt x="0" y="13"/>
                    <a:pt x="0" y="16"/>
                    <a:pt x="0" y="19"/>
                  </a:cubicBezTo>
                  <a:cubicBezTo>
                    <a:pt x="84" y="19"/>
                    <a:pt x="84" y="19"/>
                    <a:pt x="84" y="19"/>
                  </a:cubicBezTo>
                  <a:cubicBezTo>
                    <a:pt x="84" y="0"/>
                    <a:pt x="84" y="0"/>
                    <a:pt x="84" y="0"/>
                  </a:cubicBezTo>
                </a:path>
              </a:pathLst>
            </a:custGeom>
            <a:solidFill>
              <a:srgbClr val="91CFE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63" name="Freeform 61"/>
            <p:cNvSpPr>
              <a:spLocks noEditPoints="1"/>
            </p:cNvSpPr>
            <p:nvPr/>
          </p:nvSpPr>
          <p:spPr bwMode="auto">
            <a:xfrm>
              <a:off x="9333750" y="4635790"/>
              <a:ext cx="2514600" cy="868363"/>
            </a:xfrm>
            <a:custGeom>
              <a:avLst/>
              <a:gdLst>
                <a:gd name="T0" fmla="*/ 546 w 551"/>
                <a:gd name="T1" fmla="*/ 12 h 190"/>
                <a:gd name="T2" fmla="*/ 408 w 551"/>
                <a:gd name="T3" fmla="*/ 9 h 190"/>
                <a:gd name="T4" fmla="*/ 278 w 551"/>
                <a:gd name="T5" fmla="*/ 40 h 190"/>
                <a:gd name="T6" fmla="*/ 144 w 551"/>
                <a:gd name="T7" fmla="*/ 17 h 190"/>
                <a:gd name="T8" fmla="*/ 6 w 551"/>
                <a:gd name="T9" fmla="*/ 28 h 190"/>
                <a:gd name="T10" fmla="*/ 5 w 551"/>
                <a:gd name="T11" fmla="*/ 46 h 190"/>
                <a:gd name="T12" fmla="*/ 22 w 551"/>
                <a:gd name="T13" fmla="*/ 66 h 190"/>
                <a:gd name="T14" fmla="*/ 40 w 551"/>
                <a:gd name="T15" fmla="*/ 109 h 190"/>
                <a:gd name="T16" fmla="*/ 170 w 551"/>
                <a:gd name="T17" fmla="*/ 177 h 190"/>
                <a:gd name="T18" fmla="*/ 258 w 551"/>
                <a:gd name="T19" fmla="*/ 79 h 190"/>
                <a:gd name="T20" fmla="*/ 278 w 551"/>
                <a:gd name="T21" fmla="*/ 67 h 190"/>
                <a:gd name="T22" fmla="*/ 299 w 551"/>
                <a:gd name="T23" fmla="*/ 78 h 190"/>
                <a:gd name="T24" fmla="*/ 393 w 551"/>
                <a:gd name="T25" fmla="*/ 170 h 190"/>
                <a:gd name="T26" fmla="*/ 516 w 551"/>
                <a:gd name="T27" fmla="*/ 94 h 190"/>
                <a:gd name="T28" fmla="*/ 532 w 551"/>
                <a:gd name="T29" fmla="*/ 50 h 190"/>
                <a:gd name="T30" fmla="*/ 547 w 551"/>
                <a:gd name="T31" fmla="*/ 29 h 190"/>
                <a:gd name="T32" fmla="*/ 546 w 551"/>
                <a:gd name="T33" fmla="*/ 12 h 190"/>
                <a:gd name="T34" fmla="*/ 213 w 551"/>
                <a:gd name="T35" fmla="*/ 137 h 190"/>
                <a:gd name="T36" fmla="*/ 116 w 551"/>
                <a:gd name="T37" fmla="*/ 167 h 190"/>
                <a:gd name="T38" fmla="*/ 51 w 551"/>
                <a:gd name="T39" fmla="*/ 73 h 190"/>
                <a:gd name="T40" fmla="*/ 147 w 551"/>
                <a:gd name="T41" fmla="*/ 30 h 190"/>
                <a:gd name="T42" fmla="*/ 217 w 551"/>
                <a:gd name="T43" fmla="*/ 45 h 190"/>
                <a:gd name="T44" fmla="*/ 213 w 551"/>
                <a:gd name="T45" fmla="*/ 137 h 190"/>
                <a:gd name="T46" fmla="*/ 445 w 551"/>
                <a:gd name="T47" fmla="*/ 157 h 190"/>
                <a:gd name="T48" fmla="*/ 348 w 551"/>
                <a:gd name="T49" fmla="*/ 133 h 190"/>
                <a:gd name="T50" fmla="*/ 338 w 551"/>
                <a:gd name="T51" fmla="*/ 42 h 190"/>
                <a:gd name="T52" fmla="*/ 406 w 551"/>
                <a:gd name="T53" fmla="*/ 22 h 190"/>
                <a:gd name="T54" fmla="*/ 503 w 551"/>
                <a:gd name="T55" fmla="*/ 59 h 190"/>
                <a:gd name="T56" fmla="*/ 445 w 551"/>
                <a:gd name="T57" fmla="*/ 15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1" h="190">
                  <a:moveTo>
                    <a:pt x="546" y="12"/>
                  </a:moveTo>
                  <a:cubicBezTo>
                    <a:pt x="546" y="12"/>
                    <a:pt x="466" y="0"/>
                    <a:pt x="408" y="9"/>
                  </a:cubicBezTo>
                  <a:cubicBezTo>
                    <a:pt x="350" y="17"/>
                    <a:pt x="305" y="39"/>
                    <a:pt x="278" y="40"/>
                  </a:cubicBezTo>
                  <a:cubicBezTo>
                    <a:pt x="251" y="41"/>
                    <a:pt x="203" y="22"/>
                    <a:pt x="144" y="17"/>
                  </a:cubicBezTo>
                  <a:cubicBezTo>
                    <a:pt x="85" y="11"/>
                    <a:pt x="6" y="28"/>
                    <a:pt x="6" y="28"/>
                  </a:cubicBezTo>
                  <a:cubicBezTo>
                    <a:pt x="0" y="29"/>
                    <a:pt x="3" y="35"/>
                    <a:pt x="5" y="46"/>
                  </a:cubicBezTo>
                  <a:cubicBezTo>
                    <a:pt x="8" y="56"/>
                    <a:pt x="8" y="59"/>
                    <a:pt x="22" y="66"/>
                  </a:cubicBezTo>
                  <a:cubicBezTo>
                    <a:pt x="35" y="72"/>
                    <a:pt x="40" y="109"/>
                    <a:pt x="40" y="109"/>
                  </a:cubicBezTo>
                  <a:cubicBezTo>
                    <a:pt x="53" y="173"/>
                    <a:pt x="103" y="190"/>
                    <a:pt x="170" y="177"/>
                  </a:cubicBezTo>
                  <a:cubicBezTo>
                    <a:pt x="237" y="164"/>
                    <a:pt x="252" y="91"/>
                    <a:pt x="258" y="79"/>
                  </a:cubicBezTo>
                  <a:cubicBezTo>
                    <a:pt x="265" y="67"/>
                    <a:pt x="278" y="67"/>
                    <a:pt x="278" y="67"/>
                  </a:cubicBezTo>
                  <a:cubicBezTo>
                    <a:pt x="278" y="67"/>
                    <a:pt x="292" y="66"/>
                    <a:pt x="299" y="78"/>
                  </a:cubicBezTo>
                  <a:cubicBezTo>
                    <a:pt x="307" y="89"/>
                    <a:pt x="325" y="161"/>
                    <a:pt x="393" y="170"/>
                  </a:cubicBezTo>
                  <a:cubicBezTo>
                    <a:pt x="459" y="179"/>
                    <a:pt x="507" y="159"/>
                    <a:pt x="516" y="94"/>
                  </a:cubicBezTo>
                  <a:cubicBezTo>
                    <a:pt x="516" y="94"/>
                    <a:pt x="518" y="58"/>
                    <a:pt x="532" y="50"/>
                  </a:cubicBezTo>
                  <a:cubicBezTo>
                    <a:pt x="545" y="43"/>
                    <a:pt x="545" y="39"/>
                    <a:pt x="547" y="29"/>
                  </a:cubicBezTo>
                  <a:cubicBezTo>
                    <a:pt x="549" y="18"/>
                    <a:pt x="551" y="12"/>
                    <a:pt x="546" y="12"/>
                  </a:cubicBezTo>
                  <a:close/>
                  <a:moveTo>
                    <a:pt x="213" y="137"/>
                  </a:moveTo>
                  <a:cubicBezTo>
                    <a:pt x="194" y="162"/>
                    <a:pt x="162" y="172"/>
                    <a:pt x="116" y="167"/>
                  </a:cubicBezTo>
                  <a:cubicBezTo>
                    <a:pt x="71" y="161"/>
                    <a:pt x="53" y="128"/>
                    <a:pt x="51" y="73"/>
                  </a:cubicBezTo>
                  <a:cubicBezTo>
                    <a:pt x="49" y="18"/>
                    <a:pt x="147" y="30"/>
                    <a:pt x="147" y="30"/>
                  </a:cubicBezTo>
                  <a:cubicBezTo>
                    <a:pt x="185" y="35"/>
                    <a:pt x="185" y="35"/>
                    <a:pt x="217" y="45"/>
                  </a:cubicBezTo>
                  <a:cubicBezTo>
                    <a:pt x="249" y="56"/>
                    <a:pt x="230" y="113"/>
                    <a:pt x="213" y="137"/>
                  </a:cubicBezTo>
                  <a:close/>
                  <a:moveTo>
                    <a:pt x="445" y="157"/>
                  </a:moveTo>
                  <a:cubicBezTo>
                    <a:pt x="400" y="165"/>
                    <a:pt x="367" y="156"/>
                    <a:pt x="348" y="133"/>
                  </a:cubicBezTo>
                  <a:cubicBezTo>
                    <a:pt x="329" y="110"/>
                    <a:pt x="307" y="54"/>
                    <a:pt x="338" y="42"/>
                  </a:cubicBezTo>
                  <a:cubicBezTo>
                    <a:pt x="368" y="29"/>
                    <a:pt x="368" y="29"/>
                    <a:pt x="406" y="22"/>
                  </a:cubicBezTo>
                  <a:cubicBezTo>
                    <a:pt x="406" y="22"/>
                    <a:pt x="502" y="3"/>
                    <a:pt x="503" y="59"/>
                  </a:cubicBezTo>
                  <a:cubicBezTo>
                    <a:pt x="506" y="115"/>
                    <a:pt x="490" y="148"/>
                    <a:pt x="445" y="15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64" name="Freeform 62"/>
            <p:cNvSpPr>
              <a:spLocks/>
            </p:cNvSpPr>
            <p:nvPr/>
          </p:nvSpPr>
          <p:spPr bwMode="auto">
            <a:xfrm>
              <a:off x="9392488" y="4791365"/>
              <a:ext cx="77787" cy="73025"/>
            </a:xfrm>
            <a:custGeom>
              <a:avLst/>
              <a:gdLst>
                <a:gd name="T0" fmla="*/ 17 w 17"/>
                <a:gd name="T1" fmla="*/ 8 h 16"/>
                <a:gd name="T2" fmla="*/ 9 w 17"/>
                <a:gd name="T3" fmla="*/ 16 h 16"/>
                <a:gd name="T4" fmla="*/ 1 w 17"/>
                <a:gd name="T5" fmla="*/ 9 h 16"/>
                <a:gd name="T6" fmla="*/ 9 w 17"/>
                <a:gd name="T7" fmla="*/ 0 h 16"/>
                <a:gd name="T8" fmla="*/ 17 w 17"/>
                <a:gd name="T9" fmla="*/ 8 h 16"/>
              </a:gdLst>
              <a:ahLst/>
              <a:cxnLst>
                <a:cxn ang="0">
                  <a:pos x="T0" y="T1"/>
                </a:cxn>
                <a:cxn ang="0">
                  <a:pos x="T2" y="T3"/>
                </a:cxn>
                <a:cxn ang="0">
                  <a:pos x="T4" y="T5"/>
                </a:cxn>
                <a:cxn ang="0">
                  <a:pos x="T6" y="T7"/>
                </a:cxn>
                <a:cxn ang="0">
                  <a:pos x="T8" y="T9"/>
                </a:cxn>
              </a:cxnLst>
              <a:rect l="0" t="0" r="r" b="b"/>
              <a:pathLst>
                <a:path w="17" h="16">
                  <a:moveTo>
                    <a:pt x="17" y="8"/>
                  </a:moveTo>
                  <a:cubicBezTo>
                    <a:pt x="17" y="13"/>
                    <a:pt x="14" y="16"/>
                    <a:pt x="9" y="16"/>
                  </a:cubicBezTo>
                  <a:cubicBezTo>
                    <a:pt x="5" y="16"/>
                    <a:pt x="1" y="13"/>
                    <a:pt x="1" y="9"/>
                  </a:cubicBezTo>
                  <a:cubicBezTo>
                    <a:pt x="0" y="4"/>
                    <a:pt x="4" y="1"/>
                    <a:pt x="9" y="0"/>
                  </a:cubicBezTo>
                  <a:cubicBezTo>
                    <a:pt x="13" y="0"/>
                    <a:pt x="17" y="4"/>
                    <a:pt x="17"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65" name="Freeform 63"/>
            <p:cNvSpPr>
              <a:spLocks/>
            </p:cNvSpPr>
            <p:nvPr/>
          </p:nvSpPr>
          <p:spPr bwMode="auto">
            <a:xfrm>
              <a:off x="11716588" y="4718340"/>
              <a:ext cx="73025" cy="77788"/>
            </a:xfrm>
            <a:custGeom>
              <a:avLst/>
              <a:gdLst>
                <a:gd name="T0" fmla="*/ 16 w 16"/>
                <a:gd name="T1" fmla="*/ 8 h 17"/>
                <a:gd name="T2" fmla="*/ 8 w 16"/>
                <a:gd name="T3" fmla="*/ 17 h 17"/>
                <a:gd name="T4" fmla="*/ 0 w 16"/>
                <a:gd name="T5" fmla="*/ 9 h 17"/>
                <a:gd name="T6" fmla="*/ 8 w 16"/>
                <a:gd name="T7" fmla="*/ 0 h 17"/>
                <a:gd name="T8" fmla="*/ 16 w 16"/>
                <a:gd name="T9" fmla="*/ 8 h 17"/>
              </a:gdLst>
              <a:ahLst/>
              <a:cxnLst>
                <a:cxn ang="0">
                  <a:pos x="T0" y="T1"/>
                </a:cxn>
                <a:cxn ang="0">
                  <a:pos x="T2" y="T3"/>
                </a:cxn>
                <a:cxn ang="0">
                  <a:pos x="T4" y="T5"/>
                </a:cxn>
                <a:cxn ang="0">
                  <a:pos x="T6" y="T7"/>
                </a:cxn>
                <a:cxn ang="0">
                  <a:pos x="T8" y="T9"/>
                </a:cxn>
              </a:cxnLst>
              <a:rect l="0" t="0" r="r" b="b"/>
              <a:pathLst>
                <a:path w="16" h="17">
                  <a:moveTo>
                    <a:pt x="16" y="8"/>
                  </a:moveTo>
                  <a:cubicBezTo>
                    <a:pt x="16" y="13"/>
                    <a:pt x="13" y="17"/>
                    <a:pt x="8" y="17"/>
                  </a:cubicBezTo>
                  <a:cubicBezTo>
                    <a:pt x="4" y="17"/>
                    <a:pt x="0" y="13"/>
                    <a:pt x="0" y="9"/>
                  </a:cubicBezTo>
                  <a:cubicBezTo>
                    <a:pt x="0" y="4"/>
                    <a:pt x="3" y="1"/>
                    <a:pt x="8" y="0"/>
                  </a:cubicBezTo>
                  <a:cubicBezTo>
                    <a:pt x="12" y="1"/>
                    <a:pt x="16" y="4"/>
                    <a:pt x="16"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Segoe UI"/>
              </a:endParaRPr>
            </a:p>
          </p:txBody>
        </p:sp>
      </p:grpSp>
      <p:sp>
        <p:nvSpPr>
          <p:cNvPr id="67" name="TextBox 66"/>
          <p:cNvSpPr txBox="1"/>
          <p:nvPr/>
        </p:nvSpPr>
        <p:spPr>
          <a:xfrm>
            <a:off x="8067535" y="2441804"/>
            <a:ext cx="919431" cy="230832"/>
          </a:xfrm>
          <a:prstGeom prst="rect">
            <a:avLst/>
          </a:prstGeom>
          <a:noFill/>
        </p:spPr>
        <p:txBody>
          <a:bodyPr wrap="square" rtlCol="0">
            <a:spAutoFit/>
          </a:bodyPr>
          <a:lstStyle/>
          <a:p>
            <a:pPr defTabSz="685800">
              <a:defRPr/>
            </a:pPr>
            <a:r>
              <a:rPr lang="zh-TW" altLang="en-US" sz="900" kern="0" dirty="0">
                <a:solidFill>
                  <a:srgbClr val="000000"/>
                </a:solidFill>
                <a:latin typeface="Segoe UI"/>
              </a:rPr>
              <a:t>查詢存放區</a:t>
            </a:r>
            <a:endParaRPr lang="en-US" sz="900" kern="0" dirty="0">
              <a:solidFill>
                <a:srgbClr val="000000"/>
              </a:solidFill>
              <a:latin typeface="Segoe UI"/>
            </a:endParaRPr>
          </a:p>
        </p:txBody>
      </p:sp>
      <p:sp>
        <p:nvSpPr>
          <p:cNvPr id="68" name="TextBox 67"/>
          <p:cNvSpPr txBox="1"/>
          <p:nvPr/>
        </p:nvSpPr>
        <p:spPr>
          <a:xfrm>
            <a:off x="6642595" y="5162144"/>
            <a:ext cx="919431" cy="230832"/>
          </a:xfrm>
          <a:prstGeom prst="rect">
            <a:avLst/>
          </a:prstGeom>
          <a:noFill/>
        </p:spPr>
        <p:txBody>
          <a:bodyPr wrap="square" rtlCol="0">
            <a:spAutoFit/>
          </a:bodyPr>
          <a:lstStyle/>
          <a:p>
            <a:pPr algn="ctr" defTabSz="685800">
              <a:defRPr/>
            </a:pPr>
            <a:r>
              <a:rPr lang="zh-TW" altLang="en-US" sz="900" kern="0" dirty="0">
                <a:solidFill>
                  <a:srgbClr val="000000"/>
                </a:solidFill>
                <a:latin typeface="Segoe UI"/>
              </a:rPr>
              <a:t>深入洞察</a:t>
            </a:r>
            <a:endParaRPr lang="en-US" sz="900" kern="0" dirty="0">
              <a:solidFill>
                <a:srgbClr val="000000"/>
              </a:solidFill>
              <a:latin typeface="Segoe UI"/>
            </a:endParaRPr>
          </a:p>
        </p:txBody>
      </p:sp>
    </p:spTree>
    <p:extLst>
      <p:ext uri="{BB962C8B-B14F-4D97-AF65-F5344CB8AC3E}">
        <p14:creationId xmlns:p14="http://schemas.microsoft.com/office/powerpoint/2010/main" val="41723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generated with high confidence">
            <a:extLst>
              <a:ext uri="{FF2B5EF4-FFF2-40B4-BE49-F238E27FC236}">
                <a16:creationId xmlns:a16="http://schemas.microsoft.com/office/drawing/2014/main" id="{B88E9C4E-129B-4723-94E1-078F3D63149A}"/>
              </a:ext>
            </a:extLst>
          </p:cNvPr>
          <p:cNvPicPr>
            <a:picLocks noChangeAspect="1"/>
          </p:cNvPicPr>
          <p:nvPr/>
        </p:nvPicPr>
        <p:blipFill>
          <a:blip r:embed="rId4"/>
          <a:stretch>
            <a:fillRect/>
          </a:stretch>
        </p:blipFill>
        <p:spPr>
          <a:xfrm>
            <a:off x="4206240" y="2502998"/>
            <a:ext cx="4211126" cy="1737089"/>
          </a:xfrm>
          <a:prstGeom prst="rect">
            <a:avLst/>
          </a:prstGeom>
          <a:effectLst/>
        </p:spPr>
      </p:pic>
      <p:sp>
        <p:nvSpPr>
          <p:cNvPr id="2" name="Title 1">
            <a:extLst>
              <a:ext uri="{FF2B5EF4-FFF2-40B4-BE49-F238E27FC236}">
                <a16:creationId xmlns:a16="http://schemas.microsoft.com/office/drawing/2014/main" id="{D6B049D4-16FB-4809-A5FC-2FFEF5EC9D80}"/>
              </a:ext>
            </a:extLst>
          </p:cNvPr>
          <p:cNvSpPr>
            <a:spLocks noGrp="1"/>
          </p:cNvSpPr>
          <p:nvPr>
            <p:ph type="title" idx="4294967295"/>
          </p:nvPr>
        </p:nvSpPr>
        <p:spPr>
          <a:xfrm>
            <a:off x="-1" y="979714"/>
            <a:ext cx="3999729" cy="1828800"/>
          </a:xfrm>
        </p:spPr>
        <p:txBody>
          <a:bodyPr>
            <a:normAutofit fontScale="90000"/>
          </a:bodyPr>
          <a:lstStyle/>
          <a:p>
            <a:pPr>
              <a:lnSpc>
                <a:spcPct val="100000"/>
              </a:lnSpc>
            </a:pPr>
            <a:r>
              <a:rPr lang="en-US" sz="4000" dirty="0">
                <a:solidFill>
                  <a:schemeClr val="bg2">
                    <a:lumMod val="50000"/>
                  </a:schemeClr>
                </a:solidFill>
              </a:rPr>
              <a:t>SQL Server 2017</a:t>
            </a:r>
            <a:br>
              <a:rPr lang="en-US" sz="4000" dirty="0">
                <a:solidFill>
                  <a:schemeClr val="bg2">
                    <a:lumMod val="50000"/>
                  </a:schemeClr>
                </a:solidFill>
              </a:rPr>
            </a:br>
            <a:r>
              <a:rPr lang="zh-TW" altLang="en-US" sz="4000" dirty="0">
                <a:solidFill>
                  <a:schemeClr val="bg2">
                    <a:lumMod val="50000"/>
                  </a:schemeClr>
                </a:solidFill>
              </a:rPr>
              <a:t>自動調教</a:t>
            </a:r>
            <a:endParaRPr lang="en-US" sz="4000" dirty="0">
              <a:solidFill>
                <a:schemeClr val="bg2">
                  <a:lumMod val="50000"/>
                </a:schemeClr>
              </a:solidFill>
            </a:endParaRPr>
          </a:p>
        </p:txBody>
      </p:sp>
      <p:sp>
        <p:nvSpPr>
          <p:cNvPr id="3" name="Content Placeholder 2">
            <a:extLst>
              <a:ext uri="{FF2B5EF4-FFF2-40B4-BE49-F238E27FC236}">
                <a16:creationId xmlns:a16="http://schemas.microsoft.com/office/drawing/2014/main" id="{F0CD6308-14CE-4CF2-8880-5454D39C9FF3}"/>
              </a:ext>
            </a:extLst>
          </p:cNvPr>
          <p:cNvSpPr>
            <a:spLocks noGrp="1"/>
          </p:cNvSpPr>
          <p:nvPr>
            <p:ph idx="4294967295"/>
          </p:nvPr>
        </p:nvSpPr>
        <p:spPr>
          <a:xfrm>
            <a:off x="0" y="2686050"/>
            <a:ext cx="3244850" cy="2840038"/>
          </a:xfrm>
        </p:spPr>
        <p:txBody>
          <a:bodyPr>
            <a:normAutofit/>
          </a:bodyPr>
          <a:lstStyle/>
          <a:p>
            <a:pPr>
              <a:lnSpc>
                <a:spcPct val="100000"/>
              </a:lnSpc>
            </a:pPr>
            <a:r>
              <a:rPr lang="zh-TW" altLang="en-US" sz="1800" dirty="0"/>
              <a:t>可以自動偵測與校正，而不需要手動介入</a:t>
            </a:r>
            <a:endParaRPr lang="en-US" sz="1800" dirty="0"/>
          </a:p>
          <a:p>
            <a:pPr>
              <a:lnSpc>
                <a:spcPct val="100000"/>
              </a:lnSpc>
            </a:pPr>
            <a:r>
              <a:rPr lang="zh-TW" altLang="en-US" sz="1800" dirty="0"/>
              <a:t>透過</a:t>
            </a:r>
            <a:r>
              <a:rPr lang="en-US" sz="1800" dirty="0"/>
              <a:t> </a:t>
            </a:r>
            <a:r>
              <a:rPr lang="en-US" sz="1800" dirty="0" err="1"/>
              <a:t>sys.dm_db_tuning_recommendations</a:t>
            </a:r>
            <a:r>
              <a:rPr lang="en-US" sz="1800" dirty="0"/>
              <a:t> </a:t>
            </a:r>
            <a:r>
              <a:rPr lang="zh-TW" altLang="en-US" sz="1800" dirty="0"/>
              <a:t>可取得調教建議的相關資訊</a:t>
            </a:r>
            <a:endParaRPr lang="en-US" sz="1800" dirty="0"/>
          </a:p>
          <a:p>
            <a:pPr>
              <a:lnSpc>
                <a:spcPct val="100000"/>
              </a:lnSpc>
            </a:pPr>
            <a:r>
              <a:rPr lang="zh-TW" altLang="en-US" sz="1800" dirty="0"/>
              <a:t>當偵測到效能退步時，可自動轉換到最後已知的較佳計畫</a:t>
            </a:r>
            <a:endParaRPr lang="en-US" sz="1800" dirty="0"/>
          </a:p>
        </p:txBody>
      </p:sp>
      <p:sp>
        <p:nvSpPr>
          <p:cNvPr id="5" name="Right Arrow 4"/>
          <p:cNvSpPr/>
          <p:nvPr/>
        </p:nvSpPr>
        <p:spPr>
          <a:xfrm rot="1859108">
            <a:off x="7136028" y="3135402"/>
            <a:ext cx="729049" cy="24713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6" name="Picture 5">
            <a:extLst>
              <a:ext uri="{FF2B5EF4-FFF2-40B4-BE49-F238E27FC236}">
                <a16:creationId xmlns:a16="http://schemas.microsoft.com/office/drawing/2014/main" id="{B601BB94-CDB9-495A-8768-743A50B5B7CD}"/>
              </a:ext>
            </a:extLst>
          </p:cNvPr>
          <p:cNvPicPr>
            <a:picLocks noChangeAspect="1"/>
          </p:cNvPicPr>
          <p:nvPr/>
        </p:nvPicPr>
        <p:blipFill>
          <a:blip r:embed="rId5"/>
          <a:stretch>
            <a:fillRect/>
          </a:stretch>
        </p:blipFill>
        <p:spPr>
          <a:xfrm>
            <a:off x="3999728" y="2027363"/>
            <a:ext cx="4623836" cy="371507"/>
          </a:xfrm>
          <a:prstGeom prst="rect">
            <a:avLst/>
          </a:prstGeom>
        </p:spPr>
      </p:pic>
    </p:spTree>
    <p:custDataLst>
      <p:tags r:id="rId1"/>
    </p:custDataLst>
    <p:extLst>
      <p:ext uri="{BB962C8B-B14F-4D97-AF65-F5344CB8AC3E}">
        <p14:creationId xmlns:p14="http://schemas.microsoft.com/office/powerpoint/2010/main" val="266414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121C5-F259-435E-93F8-2ED9D462E244}"/>
              </a:ext>
            </a:extLst>
          </p:cNvPr>
          <p:cNvPicPr/>
          <p:nvPr/>
        </p:nvPicPr>
        <p:blipFill>
          <a:blip r:embed="rId3"/>
          <a:stretch>
            <a:fillRect/>
          </a:stretch>
        </p:blipFill>
        <p:spPr>
          <a:xfrm>
            <a:off x="3582987" y="2417378"/>
            <a:ext cx="5085525" cy="2021496"/>
          </a:xfrm>
          <a:prstGeom prst="rect">
            <a:avLst/>
          </a:prstGeom>
        </p:spPr>
      </p:pic>
      <p:sp>
        <p:nvSpPr>
          <p:cNvPr id="2" name="Title 1">
            <a:extLst>
              <a:ext uri="{FF2B5EF4-FFF2-40B4-BE49-F238E27FC236}">
                <a16:creationId xmlns:a16="http://schemas.microsoft.com/office/drawing/2014/main" id="{3329BE75-74E3-4CF6-B197-7181E06F6148}"/>
              </a:ext>
            </a:extLst>
          </p:cNvPr>
          <p:cNvSpPr>
            <a:spLocks noGrp="1"/>
          </p:cNvSpPr>
          <p:nvPr>
            <p:ph type="title" idx="4294967295"/>
          </p:nvPr>
        </p:nvSpPr>
        <p:spPr>
          <a:xfrm>
            <a:off x="0" y="2332038"/>
            <a:ext cx="2939143" cy="1911350"/>
          </a:xfrm>
          <a:noFill/>
        </p:spPr>
        <p:txBody>
          <a:bodyPr vert="horz" wrap="square" lIns="68580" tIns="34290" rIns="68580" bIns="34290" rtlCol="0" anchor="ctr">
            <a:normAutofit/>
          </a:bodyPr>
          <a:lstStyle/>
          <a:p>
            <a:pPr algn="ctr">
              <a:lnSpc>
                <a:spcPct val="80000"/>
              </a:lnSpc>
            </a:pPr>
            <a:r>
              <a:rPr lang="zh-TW" altLang="en-US" sz="4400" dirty="0">
                <a:solidFill>
                  <a:schemeClr val="bg2">
                    <a:lumMod val="50000"/>
                  </a:schemeClr>
                </a:solidFill>
              </a:rPr>
              <a:t>彈性查詢處理</a:t>
            </a:r>
            <a:r>
              <a:rPr lang="zh-TW" altLang="en-US" sz="4400" dirty="0">
                <a:solidFill>
                  <a:schemeClr val="bg2">
                    <a:lumMod val="50000"/>
                  </a:schemeClr>
                </a:solidFill>
                <a:latin typeface="+mj-lt"/>
                <a:ea typeface="+mj-ea"/>
                <a:cs typeface="+mj-cs"/>
              </a:rPr>
              <a:t>特性</a:t>
            </a:r>
            <a:endParaRPr lang="en-US" sz="4400" dirty="0">
              <a:solidFill>
                <a:schemeClr val="bg2">
                  <a:lumMod val="50000"/>
                </a:schemeClr>
              </a:solidFill>
              <a:latin typeface="+mj-lt"/>
              <a:ea typeface="+mj-ea"/>
              <a:cs typeface="+mj-cs"/>
            </a:endParaRPr>
          </a:p>
        </p:txBody>
      </p:sp>
    </p:spTree>
    <p:extLst>
      <p:ext uri="{BB962C8B-B14F-4D97-AF65-F5344CB8AC3E}">
        <p14:creationId xmlns:p14="http://schemas.microsoft.com/office/powerpoint/2010/main" val="364526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3|20.3|21.9"/>
</p:tagLst>
</file>

<file path=ppt/tags/tag2.xml><?xml version="1.0" encoding="utf-8"?>
<p:tagLst xmlns:a="http://schemas.openxmlformats.org/drawingml/2006/main" xmlns:r="http://schemas.openxmlformats.org/officeDocument/2006/relationships" xmlns:p="http://schemas.openxmlformats.org/presentationml/2006/main">
  <p:tag name="TIMING" val="|5.3|48.8|75"/>
</p:tagLst>
</file>

<file path=ppt/tags/tag3.xml><?xml version="1.0" encoding="utf-8"?>
<p:tagLst xmlns:a="http://schemas.openxmlformats.org/drawingml/2006/main" xmlns:r="http://schemas.openxmlformats.org/officeDocument/2006/relationships" xmlns:p="http://schemas.openxmlformats.org/presentationml/2006/main">
  <p:tag name="TIMING" val="|7.2|71.9|19"/>
</p:tagLst>
</file>

<file path=ppt/tags/tag4.xml><?xml version="1.0" encoding="utf-8"?>
<p:tagLst xmlns:a="http://schemas.openxmlformats.org/drawingml/2006/main" xmlns:r="http://schemas.openxmlformats.org/officeDocument/2006/relationships" xmlns:p="http://schemas.openxmlformats.org/presentationml/2006/main">
  <p:tag name="TIMING" val="|6.7|22.3|25"/>
</p:tagLst>
</file>

<file path=ppt/tags/tag5.xml><?xml version="1.0" encoding="utf-8"?>
<p:tagLst xmlns:a="http://schemas.openxmlformats.org/drawingml/2006/main" xmlns:r="http://schemas.openxmlformats.org/officeDocument/2006/relationships" xmlns:p="http://schemas.openxmlformats.org/presentationml/2006/main">
  <p:tag name="TIMING" val="|82.9"/>
</p:tagLst>
</file>

<file path=ppt/theme/theme1.xml><?xml version="1.0" encoding="utf-8"?>
<a:theme xmlns:a="http://schemas.openxmlformats.org/drawingml/2006/main" name="2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時裝">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時裝">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1">
    <a:dk1>
      <a:srgbClr val="505050"/>
    </a:dk1>
    <a:lt1>
      <a:sysClr val="window" lastClr="FFFFFF"/>
    </a:lt1>
    <a:dk2>
      <a:srgbClr val="44546A"/>
    </a:dk2>
    <a:lt2>
      <a:srgbClr val="E7E6E6"/>
    </a:lt2>
    <a:accent1>
      <a:srgbClr val="0078D7"/>
    </a:accent1>
    <a:accent2>
      <a:srgbClr val="002050"/>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i1b478372f814787abd313030b81fcb2 xmlns="230e9df3-be65-4c73-a93b-d1236ebd677e">
      <Terms xmlns="http://schemas.microsoft.com/office/infopath/2007/PartnerControls"/>
    </i1b478372f814787abd313030b81fcb2>
    <ef109fd36bcf4bcd9dd945731030600b xmlns="230e9df3-be65-4c73-a93b-d1236ebd677e">
      <Terms xmlns="http://schemas.microsoft.com/office/infopath/2007/PartnerControls"/>
    </ef109fd36bcf4bcd9dd945731030600b>
    <DocumentDescription xmlns="230e9df3-be65-4c73-a93b-d1236ebd677e">ITDM-facing deck to show customers that now is the time to optimize IT and transform their business by upgrading to SQL Server v.Next/Linux and Azure SQL Database. </DocumentDescription>
    <ReportOwner xmlns="http://schemas.microsoft.com/sharepoint/v3">
      <UserInfo>
        <DisplayName/>
        <AccountId xsi:nil="true"/>
        <AccountType/>
      </UserInfo>
    </ReportOwner>
    <Update_x0020_Parent_x0020_Child_x0020_Relation_x0028_1_x0029_0 xmlns="b3bc04a5-d503-43b1-b98c-a8cf663329d9">
      <Url xsi:nil="true"/>
      <Description xsi:nil="true"/>
    </Update_x0020_Parent_x0020_Child_x0020_Relation_x0028_1_x0029_0>
    <k21a64daf20d4502b2796a1c6b8ce6c8 xmlns="230e9df3-be65-4c73-a93b-d1236ebd677e">
      <Terms xmlns="http://schemas.microsoft.com/office/infopath/2007/PartnerControls"/>
    </k21a64daf20d4502b2796a1c6b8ce6c8>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Coowner xmlns="230e9df3-be65-4c73-a93b-d1236ebd677e">
      <UserInfo>
        <DisplayName/>
        <AccountId xsi:nil="true"/>
        <AccountType/>
      </UserInfo>
    </Coowner>
    <ODSWF1 xmlns="b3bc04a5-d503-43b1-b98c-a8cf663329d9">
      <Url xsi:nil="true"/>
      <Description xsi:nil="true"/>
    </ODSWF1>
    <ODSWF_x0028_1_x0029_0 xmlns="b3bc04a5-d503-43b1-b98c-a8cf663329d9">
      <Url xsi:nil="true"/>
      <Description xsi:nil="true"/>
    </ODSWF_x0028_1_x0029_0>
    <_dlc_DocId xmlns="230e9df3-be65-4c73-a93b-d1236ebd677e">G01KC-99682991-24402</_dlc_DocId>
    <Thumbnail1 xmlns="230e9df3-be65-4c73-a93b-d1236ebd677e">
      <Url>https://microsoft.sharepoint.com/sites/Infopedia_G01KC/Media/Thumbnails/G01KC-1-24402/Optimize%20your%20data%20strategy%20from%20on-premises%20to%20cloud.png</Url>
      <Description>/sites/Infopedia_G01KC/Media/Thumbnails/G01KC-1-24402/Optimize your data strategy from on-premises to cloud.png</Description>
    </Thumbnail1>
    <TaxKeywordTaxHTField xmlns="230e9df3-be65-4c73-a93b-d1236ebd677e">
      <Terms xmlns="http://schemas.microsoft.com/office/infopath/2007/PartnerControls"/>
    </TaxKeywordTaxHTField>
    <PublishDate xmlns="230E9DF3-BE65-4C73-A93B-D1236EBD677E" xsi:nil="true"/>
    <ContentID xmlns="230e9df3-be65-4c73-a93b-d1236ebd677e" xsi:nil="true"/>
    <Update_x0020_Parent_x0020_Child_x0020_Relation_x0028_1_x0029_1 xmlns="b3bc04a5-d503-43b1-b98c-a8cf663329d9">
      <Url xsi:nil="true"/>
      <Description xsi:nil="true"/>
    </Update_x0020_Parent_x0020_Child_x0020_Relation_x0028_1_x0029_1>
    <b4224c12c78d42ea9b214de0badf8358 xmlns="230e9df3-be65-4c73-a93b-d1236ebd677e">
      <Terms xmlns="http://schemas.microsoft.com/office/infopath/2007/PartnerControls"/>
    </b4224c12c78d42ea9b214de0badf8358>
    <GenericText2 xmlns="230e9df3-be65-4c73-a93b-d1236ebd677e">G01KC-1-24357</GenericText2>
    <RoutingRuleDescription xmlns="http://schemas.microsoft.com/sharepoint/v3" xsi:nil="true"/>
    <ODSWF2 xmlns="b3bc04a5-d503-43b1-b98c-a8cf663329d9">
      <Url xsi:nil="true"/>
      <Description xsi:nil="true"/>
    </ODSWF2>
    <ODSWF_x0028_1_x0029_1 xmlns="b3bc04a5-d503-43b1-b98c-a8cf663329d9">
      <Url xsi:nil="true"/>
      <Description xsi:nil="true"/>
    </ODSWF_x0028_1_x0029_1>
    <Owner xmlns="230e9df3-be65-4c73-a93b-d1236ebd677e">
      <UserInfo>
        <DisplayName>Matthew Burrows</DisplayName>
        <AccountId>737</AccountId>
        <AccountType/>
      </UserInfo>
    </Owner>
    <_ip_UnifiedCompliancePolicyUIAction xmlns="http://schemas.microsoft.com/sharepoint/v3" xsi:nil="true"/>
    <b60f8d2dbb984f349d80d8196897f4d3 xmlns="230e9df3-be65-4c73-a93b-d1236ebd677e">
      <Terms xmlns="http://schemas.microsoft.com/office/infopath/2007/PartnerControls"/>
    </b60f8d2dbb984f349d80d8196897f4d3>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RatingCount xmlns="http://schemas.microsoft.com/sharepoint/v3" xsi:nil="true"/>
    <_dlc_DocIdUrl xmlns="230e9df3-be65-4c73-a93b-d1236ebd677e">
      <Url>https://microsoft.sharepoint.com/sites/Infopedia_G01KC/_layouts/15/DocIdRedir.aspx?ID=G01KC-99682991-24402</Url>
      <Description>G01KC-99682991-24402</Description>
    </_dlc_DocIdUrl>
    <k20e0dfa74bf4e44818db03027b0ccd8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s>
    </eb54ac91059940029a3cc8a4ff5af673>
    <PublishingPageContent xmlns="http://schemas.microsoft.com/sharepoint/v3" xsi:nil="true"/>
    <_ip_UnifiedCompliancePolicyProperties xmlns="http://schemas.microsoft.com/sharepoint/v3" xsi:nil="tru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GenericHTML1 xmlns="230e9df3-be65-4c73-a93b-d1236ebd677e" xsi:nil="true"/>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kf34bcdc8fc34e479d3f94c6210e8e27 xmlns="230e9df3-be65-4c73-a93b-d1236ebd677e">
      <Terms xmlns="http://schemas.microsoft.com/office/infopath/2007/PartnerControls"/>
    </kf34bcdc8fc34e479d3f94c6210e8e27>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s>
    </bf80e81150e248c48aa8cffdf0021a1f>
    <ApplyWorkflowRules xmlns="230E9DF3-BE65-4C73-A93B-D1236EBD677E">Yes</ApplyWorkflowRules>
    <TaxCatchAll xmlns="230e9df3-be65-4c73-a93b-d1236ebd677e">
      <Value>16</Value>
      <Value>14</Value>
      <Value>30</Value>
      <Value>42</Value>
      <Value>82</Value>
      <Value>22</Value>
      <Value>399</Value>
      <Value>73</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ODSWF2_x0028_1_x0029_ xmlns="b3bc04a5-d503-43b1-b98c-a8cf663329d9">
      <Url xsi:nil="true"/>
      <Description xsi:nil="true"/>
    </ODSWF2_x0028_1_x0029_>
    <Blog_x0020_Name xmlns="230e9df3-be65-4c73-a93b-d1236ebd677e" xsi:nil="true"/>
    <m6d26e40ac264097a006193f92232ece xmlns="230e9df3-be65-4c73-a93b-d1236ebd677e">
      <Terms xmlns="http://schemas.microsoft.com/office/infopath/2007/PartnerControls"/>
    </m6d26e40ac264097a006193f92232ece>
    <AverageRating xmlns="http://schemas.microsoft.com/sharepoint/v3" xsi:nil="true"/>
    <i0d941ee1e744ffea7aeee9924c91cbb xmlns="230e9df3-be65-4c73-a93b-d1236ebd677e">
      <Terms xmlns="http://schemas.microsoft.com/office/infopath/2007/PartnerControls"/>
    </i0d941ee1e744ffea7aeee9924c91cbb>
    <ODSWF2_x0028_1_x0029_0 xmlns="b3bc04a5-d503-43b1-b98c-a8cf663329d9">
      <Url xsi:nil="true"/>
      <Description xsi:nil="true"/>
    </ODSWF2_x0028_1_x0029_0>
    <ec5b2ad5c27b45fb8a00a1f27c7ce1ae xmlns="230e9df3-be65-4c73-a93b-d1236ebd677e">
      <Terms xmlns="http://schemas.microsoft.com/office/infopath/2007/PartnerControls"/>
    </ec5b2ad5c27b45fb8a00a1f27c7ce1ae>
    <ODSWF_x0028_1_x0029_ xmlns="b3bc04a5-d503-43b1-b98c-a8cf663329d9">
      <Url xsi:nil="true"/>
      <Description xsi:nil="true"/>
    </ODSWF_x0028_1_x0029_>
    <PublishingExpiration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9ba619dd261563bd5d6ea70122cbd50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6b687f397214d6103d792076ec318daf"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391CC6-26E0-4827-B482-DB33484BC6CF}">
  <ds:schemaRefs>
    <ds:schemaRef ds:uri="http://schemas.microsoft.com/office/infopath/2007/PartnerControls"/>
    <ds:schemaRef ds:uri="http://purl.org/dc/terms/"/>
    <ds:schemaRef ds:uri="http://schemas.microsoft.com/sharepoint/v3"/>
    <ds:schemaRef ds:uri="http://schemas.microsoft.com/office/2006/documentManagement/types"/>
    <ds:schemaRef ds:uri="http://schemas.openxmlformats.org/package/2006/metadata/core-properties"/>
    <ds:schemaRef ds:uri="230e9df3-be65-4c73-a93b-d1236ebd677e"/>
    <ds:schemaRef ds:uri="2478d1b8-79bf-461f-b8e8-704d21601f1a"/>
    <ds:schemaRef ds:uri="http://purl.org/dc/elements/1.1/"/>
    <ds:schemaRef ds:uri="b3bc04a5-d503-43b1-b98c-a8cf663329d9"/>
    <ds:schemaRef ds:uri="230E9DF3-BE65-4C73-A93B-D1236EBD677E"/>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36F9A9A-B379-441F-8EB9-054C67AD8A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4BBCBE-07D6-44BE-A148-21053FD37639}">
  <ds:schemaRefs>
    <ds:schemaRef ds:uri="http://schemas.microsoft.com/sharepoint/events"/>
  </ds:schemaRefs>
</ds:datastoreItem>
</file>

<file path=customXml/itemProps4.xml><?xml version="1.0" encoding="utf-8"?>
<ds:datastoreItem xmlns:ds="http://schemas.openxmlformats.org/officeDocument/2006/customXml" ds:itemID="{8F78145C-30A0-45AB-97B4-70A707DBEED7}">
  <ds:schemaRefs>
    <ds:schemaRef ds:uri="Microsoft.SharePoint.Taxonomy.ContentTypeSync"/>
  </ds:schemaRefs>
</ds:datastoreItem>
</file>

<file path=customXml/itemProps5.xml><?xml version="1.0" encoding="utf-8"?>
<ds:datastoreItem xmlns:ds="http://schemas.openxmlformats.org/officeDocument/2006/customXml" ds:itemID="{8C4208D3-7751-458F-B11D-6216844073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2189</TotalTime>
  <Words>2469</Words>
  <Application>Microsoft Office PowerPoint</Application>
  <PresentationFormat>如螢幕大小 (4:3)</PresentationFormat>
  <Paragraphs>469</Paragraphs>
  <Slides>32</Slides>
  <Notes>28</Notes>
  <HiddenSlides>0</HiddenSlides>
  <MMClips>0</MMClips>
  <ScaleCrop>false</ScaleCrop>
  <HeadingPairs>
    <vt:vector size="6" baseType="variant">
      <vt:variant>
        <vt:lpstr>使用字型</vt:lpstr>
      </vt:variant>
      <vt:variant>
        <vt:i4>15</vt:i4>
      </vt:variant>
      <vt:variant>
        <vt:lpstr>佈景主題</vt:lpstr>
      </vt:variant>
      <vt:variant>
        <vt:i4>2</vt:i4>
      </vt:variant>
      <vt:variant>
        <vt:lpstr>投影片標題</vt:lpstr>
      </vt:variant>
      <vt:variant>
        <vt:i4>32</vt:i4>
      </vt:variant>
    </vt:vector>
  </HeadingPairs>
  <TitlesOfParts>
    <vt:vector size="49" baseType="lpstr">
      <vt:lpstr>MS PGothic</vt:lpstr>
      <vt:lpstr>微軟正黑體</vt:lpstr>
      <vt:lpstr>新細明體</vt:lpstr>
      <vt:lpstr>Arial</vt:lpstr>
      <vt:lpstr>Arial Narrow</vt:lpstr>
      <vt:lpstr>Calibri</vt:lpstr>
      <vt:lpstr>Calibri Light</vt:lpstr>
      <vt:lpstr>Consolas</vt:lpstr>
      <vt:lpstr>Segoe UI</vt:lpstr>
      <vt:lpstr>Segoe UI Black</vt:lpstr>
      <vt:lpstr>Segoe UI Light</vt:lpstr>
      <vt:lpstr>Segoe UI Semibold</vt:lpstr>
      <vt:lpstr>Segoe UI Semilight</vt:lpstr>
      <vt:lpstr>Wingdings</vt:lpstr>
      <vt:lpstr>Wingdings 3</vt:lpstr>
      <vt:lpstr>2_Connect_2016_Template_Light</vt:lpstr>
      <vt:lpstr>Connect_2016_Template_Light</vt:lpstr>
      <vt:lpstr>SQL Server 2017  新功能</vt:lpstr>
      <vt:lpstr>企業可用於轉型的時間越來越少</vt:lpstr>
      <vt:lpstr>PowerPoint 簡報</vt:lpstr>
      <vt:lpstr>完整而現代化的數據資產</vt:lpstr>
      <vt:lpstr>以 SQL Server 2017 推動完整數據資產</vt:lpstr>
      <vt:lpstr>PowerPoint 簡報</vt:lpstr>
      <vt:lpstr>查詢儲存區</vt:lpstr>
      <vt:lpstr>SQL Server 2017 自動調教</vt:lpstr>
      <vt:lpstr>彈性查詢處理特性</vt:lpstr>
      <vt:lpstr>交錯執行</vt:lpstr>
      <vt:lpstr>批次模式記憶體授與回饋 </vt:lpstr>
      <vt:lpstr>批次模式自適性聯結</vt:lpstr>
      <vt:lpstr>可繼續的索引作業</vt:lpstr>
      <vt:lpstr>需求期待選擇</vt:lpstr>
      <vt:lpstr>可依你對作業系統的需求選擇 SQL Server</vt:lpstr>
      <vt:lpstr>強化 T-SQL </vt:lpstr>
      <vt:lpstr>In-Memory OLTP</vt:lpstr>
      <vt:lpstr>Columnstore</vt:lpstr>
      <vt:lpstr>SQL Server Python</vt:lpstr>
      <vt:lpstr>SQL Server 2017 支援 graph data</vt:lpstr>
      <vt:lpstr>Graph Database  術語</vt:lpstr>
      <vt:lpstr>推薦引擎</vt:lpstr>
      <vt:lpstr>利用 SQL Graph 實作</vt:lpstr>
      <vt:lpstr>Q&amp;A</vt:lpstr>
      <vt:lpstr>Study4.TW</vt:lpstr>
      <vt:lpstr>特別感謝</vt:lpstr>
      <vt:lpstr>PowerPoint 簡報</vt:lpstr>
      <vt:lpstr>補充</vt:lpstr>
      <vt:lpstr>SSIS Scale out</vt:lpstr>
      <vt:lpstr>Reporting Services</vt:lpstr>
      <vt:lpstr>整合 Power BI</vt:lpstr>
      <vt:lpstr>Analysis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Byron Hu</dc:creator>
  <cp:lastModifiedBy>胡百敬 (Byron Hu)</cp:lastModifiedBy>
  <cp:revision>155</cp:revision>
  <dcterms:modified xsi:type="dcterms:W3CDTF">2018-01-06T02:39:03Z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16;#customer presentations|18e9ae94-e321-4eea-82d2-ad5b2f470f3c</vt:lpwstr>
  </property>
  <property fmtid="{D5CDD505-2E9C-101B-9397-08002B2CF9AE}" pid="9" name="ContentTypeId">
    <vt:lpwstr>0x0101000E4CB7077FEE4FF7AE86D4A500EEC7800300F96E2758736AEF45AFCE0C190C2A9DEC00CC074746C0EF6D439A06F1AAD31A3C2B</vt:lpwstr>
  </property>
  <property fmtid="{D5CDD505-2E9C-101B-9397-08002B2CF9AE}" pid="10" name="ga0c0bf70a6644469c61b3efa7025301">
    <vt:lpwstr/>
  </property>
  <property fmtid="{D5CDD505-2E9C-101B-9397-08002B2CF9AE}" pid="11" name="FolderExtensions">
    <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82;#SQL Server Domain|0c0f1824-39dc-4b26-8c74-eff4364b812b</vt:lpwstr>
  </property>
  <property fmtid="{D5CDD505-2E9C-101B-9397-08002B2CF9AE}" pid="16" name="ExperienceContentType">
    <vt:lpwstr/>
  </property>
  <property fmtid="{D5CDD505-2E9C-101B-9397-08002B2CF9AE}" pid="17" name="BusinessArchitecture">
    <vt:lpwstr/>
  </property>
  <property fmtid="{D5CDD505-2E9C-101B-9397-08002B2CF9AE}" pid="18" name="Products">
    <vt:lpwstr>73;#Microsoft SQL Server|261ba873-f3ab-420e-96d6-e3004596a551</vt:lpwstr>
  </property>
  <property fmtid="{D5CDD505-2E9C-101B-9397-08002B2CF9AE}" pid="19" name="l6f004f21209409da86a713c0f24627d">
    <vt:lpwstr/>
  </property>
  <property fmtid="{D5CDD505-2E9C-101B-9397-08002B2CF9AE}" pid="20" name="MSProductsTaxHTField0">
    <vt:lpwstr/>
  </property>
  <property fmtid="{D5CDD505-2E9C-101B-9397-08002B2CF9AE}" pid="21" name="Topics">
    <vt:lpwstr>30;#hub subset|c6bfd112-b986-4a0a-aa8d-90e767bfdfa6</vt:lpwstr>
  </property>
  <property fmtid="{D5CDD505-2E9C-101B-9397-08002B2CF9AE}" pid="22" name="Groups">
    <vt:lpwstr>399;#SQL Server Marketing|bb7921b3-c1d8-4da4-b894-8b6075d9546d;#42;#Cloud and Enterprise Marketing Group|4f75e184-e5aa-4234-a07f-b032d60df254</vt:lpwstr>
  </property>
  <property fmtid="{D5CDD505-2E9C-101B-9397-08002B2CF9AE}" pid="23" name="e8080b0481964c759b2c36ae49591b31">
    <vt:lpwstr/>
  </property>
  <property fmtid="{D5CDD505-2E9C-101B-9397-08002B2CF9AE}" pid="24" name="_docset_NoMedatataSyncRequired">
    <vt:lpwstr>False</vt:lpwstr>
  </property>
  <property fmtid="{D5CDD505-2E9C-101B-9397-08002B2CF9AE}" pid="25" name="Languages">
    <vt:lpwstr/>
  </property>
  <property fmtid="{D5CDD505-2E9C-101B-9397-08002B2CF9AE}" pid="26" name="TechnicalLevel">
    <vt:lpwstr/>
  </property>
  <property fmtid="{D5CDD505-2E9C-101B-9397-08002B2CF9AE}" pid="27" name="Audiences">
    <vt:lpwstr/>
  </property>
  <property fmtid="{D5CDD505-2E9C-101B-9397-08002B2CF9AE}" pid="28" name="ldac8aee9d1f469e8cd8c3f8d6a615f2">
    <vt:lpwstr/>
  </property>
  <property fmtid="{D5CDD505-2E9C-101B-9397-08002B2CF9AE}" pid="29" name="ParentID1">
    <vt:lpwstr>G01KC-1-24357</vt:lpwstr>
  </property>
  <property fmtid="{D5CDD505-2E9C-101B-9397-08002B2CF9AE}" pid="30" name="EmployeeRole">
    <vt:lpwstr/>
  </property>
  <property fmtid="{D5CDD505-2E9C-101B-9397-08002B2CF9AE}" pid="31" name="NewsTopic">
    <vt:lpwstr/>
  </property>
  <property fmtid="{D5CDD505-2E9C-101B-9397-08002B2CF9AE}" pid="32" name="Roles">
    <vt:lpwstr/>
  </property>
  <property fmtid="{D5CDD505-2E9C-101B-9397-08002B2CF9AE}" pid="33" name="ItemRetentionFormula">
    <vt:lpwstr/>
  </property>
  <property fmtid="{D5CDD505-2E9C-101B-9397-08002B2CF9AE}" pid="34" name="NewsSource">
    <vt:lpwstr/>
  </property>
  <property fmtid="{D5CDD505-2E9C-101B-9397-08002B2CF9AE}" pid="35" name="SMSGTags">
    <vt:lpwstr/>
  </property>
  <property fmtid="{D5CDD505-2E9C-101B-9397-08002B2CF9AE}" pid="36" name="_dlc_DocIdItemGuid">
    <vt:lpwstr>98d759ca-ce02-4cac-97c6-f4fe9769e4a2</vt:lpwstr>
  </property>
  <property fmtid="{D5CDD505-2E9C-101B-9397-08002B2CF9AE}" pid="37" name="MSPhysicalGeography">
    <vt:lpwstr/>
  </property>
  <property fmtid="{D5CDD505-2E9C-101B-9397-08002B2CF9AE}" pid="38" name="j3562c58ee414e028925bc902cfc01a1">
    <vt:lpwstr/>
  </property>
  <property fmtid="{D5CDD505-2E9C-101B-9397-08002B2CF9AE}" pid="39" name="EnterpriseDomainTags">
    <vt:lpwstr/>
  </property>
  <property fmtid="{D5CDD505-2E9C-101B-9397-08002B2CF9AE}" pid="40" name="ActivitiesAndPrograms">
    <vt:lpwstr/>
  </property>
  <property fmtid="{D5CDD505-2E9C-101B-9397-08002B2CF9AE}" pid="41" name="Segments">
    <vt:lpwstr>22;#Server and Tools Business|6783548d-8609-4f97-be4a-4ca2616905a6</vt:lpwstr>
  </property>
  <property fmtid="{D5CDD505-2E9C-101B-9397-08002B2CF9AE}" pid="42" name="Partners">
    <vt:lpwstr/>
  </property>
  <property fmtid="{D5CDD505-2E9C-101B-9397-08002B2CF9AE}" pid="43" name="la4444b61d19467597d63190b69ac227">
    <vt:lpwstr/>
  </property>
  <property fmtid="{D5CDD505-2E9C-101B-9397-08002B2CF9AE}" pid="44" name="MSIP_Label_f42aa342-8706-4288-bd11-ebb85995028c_Enabled">
    <vt:lpwstr>True</vt:lpwstr>
  </property>
  <property fmtid="{D5CDD505-2E9C-101B-9397-08002B2CF9AE}" pid="45" name="MSIP_Label_f42aa342-8706-4288-bd11-ebb85995028c_SiteId">
    <vt:lpwstr>72f988bf-86f1-41af-91ab-2d7cd011db47</vt:lpwstr>
  </property>
  <property fmtid="{D5CDD505-2E9C-101B-9397-08002B2CF9AE}" pid="46" name="MSIP_Label_f42aa342-8706-4288-bd11-ebb85995028c_Ref">
    <vt:lpwstr>https://api.informationprotection.azure.com/api/72f988bf-86f1-41af-91ab-2d7cd011db47</vt:lpwstr>
  </property>
  <property fmtid="{D5CDD505-2E9C-101B-9397-08002B2CF9AE}" pid="47" name="MSIP_Label_f42aa342-8706-4288-bd11-ebb85995028c_SetBy">
    <vt:lpwstr>delyons@microsoft.com</vt:lpwstr>
  </property>
  <property fmtid="{D5CDD505-2E9C-101B-9397-08002B2CF9AE}" pid="48" name="MSIP_Label_f42aa342-8706-4288-bd11-ebb85995028c_SetDate">
    <vt:lpwstr>2017-04-28T13:52:59.6701216-07:00</vt:lpwstr>
  </property>
  <property fmtid="{D5CDD505-2E9C-101B-9397-08002B2CF9AE}" pid="49" name="MSIP_Label_f42aa342-8706-4288-bd11-ebb85995028c_Name">
    <vt:lpwstr>General</vt:lpwstr>
  </property>
  <property fmtid="{D5CDD505-2E9C-101B-9397-08002B2CF9AE}" pid="50" name="MSIP_Label_f42aa342-8706-4288-bd11-ebb85995028c_Application">
    <vt:lpwstr>Microsoft Azure Information Protection</vt:lpwstr>
  </property>
  <property fmtid="{D5CDD505-2E9C-101B-9397-08002B2CF9AE}" pid="51" name="MSIP_Label_f42aa342-8706-4288-bd11-ebb85995028c_Extended_MSFT_Method">
    <vt:lpwstr>Automatic</vt:lpwstr>
  </property>
  <property fmtid="{D5CDD505-2E9C-101B-9397-08002B2CF9AE}" pid="52" name="Sensitivity">
    <vt:lpwstr>General</vt:lpwstr>
  </property>
</Properties>
</file>